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6"/>
  </p:notesMasterIdLst>
  <p:handoutMasterIdLst>
    <p:handoutMasterId r:id="rId47"/>
  </p:handoutMasterIdLst>
  <p:sldIdLst>
    <p:sldId id="256" r:id="rId2"/>
    <p:sldId id="297" r:id="rId3"/>
    <p:sldId id="298" r:id="rId4"/>
    <p:sldId id="296" r:id="rId5"/>
    <p:sldId id="304" r:id="rId6"/>
    <p:sldId id="289" r:id="rId7"/>
    <p:sldId id="299" r:id="rId8"/>
    <p:sldId id="274" r:id="rId9"/>
    <p:sldId id="257" r:id="rId10"/>
    <p:sldId id="259" r:id="rId11"/>
    <p:sldId id="295" r:id="rId12"/>
    <p:sldId id="260" r:id="rId13"/>
    <p:sldId id="261" r:id="rId14"/>
    <p:sldId id="262" r:id="rId15"/>
    <p:sldId id="263" r:id="rId16"/>
    <p:sldId id="264" r:id="rId17"/>
    <p:sldId id="265" r:id="rId18"/>
    <p:sldId id="281" r:id="rId19"/>
    <p:sldId id="282" r:id="rId20"/>
    <p:sldId id="283" r:id="rId21"/>
    <p:sldId id="268" r:id="rId22"/>
    <p:sldId id="269" r:id="rId23"/>
    <p:sldId id="270" r:id="rId24"/>
    <p:sldId id="271" r:id="rId25"/>
    <p:sldId id="272" r:id="rId26"/>
    <p:sldId id="273" r:id="rId27"/>
    <p:sldId id="284" r:id="rId28"/>
    <p:sldId id="285" r:id="rId29"/>
    <p:sldId id="286" r:id="rId30"/>
    <p:sldId id="288" r:id="rId31"/>
    <p:sldId id="275" r:id="rId32"/>
    <p:sldId id="287" r:id="rId33"/>
    <p:sldId id="276" r:id="rId34"/>
    <p:sldId id="277" r:id="rId35"/>
    <p:sldId id="279" r:id="rId36"/>
    <p:sldId id="278" r:id="rId37"/>
    <p:sldId id="301" r:id="rId38"/>
    <p:sldId id="302" r:id="rId39"/>
    <p:sldId id="303" r:id="rId40"/>
    <p:sldId id="305" r:id="rId41"/>
    <p:sldId id="291" r:id="rId42"/>
    <p:sldId id="292" r:id="rId43"/>
    <p:sldId id="293" r:id="rId44"/>
    <p:sldId id="300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996633"/>
    <a:srgbClr val="FF0066"/>
    <a:srgbClr val="0AF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616F3F28-0DCE-4B1C-884D-7881C561EB63}" type="datetimeFigureOut">
              <a:rPr lang="en-US"/>
              <a:pPr>
                <a:defRPr/>
              </a:pPr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A95A7A97-19A1-47F3-841F-73A323465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0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FC53869-404A-4037-B009-EC8DF43A3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57480-3201-4C7D-B585-83800CF11D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29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DC965-D9F6-4DEE-BCCA-AF9B02D6730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6936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01905-8F0F-4DC3-8F69-DBE51B8093E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8184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2EAFC-F1A0-4BA4-828D-270CE876EA8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1770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8A2D4-3D38-4A0F-B153-3E15844A39A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6281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72D6E-BD7F-4646-BD8C-133853966B6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6472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CC013-A1BB-433B-93BD-8A6559B03E8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8450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5249B-B258-4BF1-86DF-DB2C4F8489F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6855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9776E-72D2-4196-835E-C8E4F9F2180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3728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29E4F-77C6-4ABD-B3DC-EF3CD77E7DC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8338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1B1B7-46C9-462A-91E3-CD28702E609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607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C8EE5-6428-49A2-9E5A-9F81F05F9C9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24771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B87E6-50BC-400D-BAD1-9FA7C8F884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80404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ABDF3-098E-4B5A-8461-74D48AE9033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1150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26EAC-8396-431D-B958-09F49AACB59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0401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99CAF-ABBB-48B4-9A05-E896DB23CB5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29633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7FD46-E437-455B-AF59-DE66034C131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4872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9FFB0-FF5D-4A5F-90D0-E4E92E00008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8080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706E5-CC75-4418-B3CC-DE801AFF6CA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58408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4F799-DB4C-4A10-ABE4-ADFB322BE20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94625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5F9D6-884B-4FF8-A142-057E02AD70A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13053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D9C42-4042-4D48-8D93-37CF1628FC0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7206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459D4-63A7-480E-B192-5147D258151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89595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06D3D-0542-4E30-BEEE-6DC049F3795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07600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7DAFB-4821-4D13-AD0C-DD006280C83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85055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E19CA-305D-4804-8C5A-ED90D3BED35F}" type="slidenum">
              <a:rPr lang="en-US" smtClean="0"/>
              <a:pPr/>
              <a:t>37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91282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C6A90-A84A-4126-8030-5D2B02305CD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12269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5AF23-DD94-4F4A-9984-D399E92725A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39246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C2055-0E2C-44B4-8A0D-AE1B98B12980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93948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C2ECE-6C01-4C98-8C89-7B245110235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377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ED70E-468B-4626-A4D0-6467F6D3BCD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9010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6BCDE9-CEAF-4C5C-B428-EC737EE928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658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745DD-C6C2-44D4-9805-F88F915D103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4859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4DF48-7AD5-4604-94D4-D8B06CE5C97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732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1F8E9-C57A-491C-845B-A1AC6CB9EA2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5942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ABB4B-AB8A-47E9-8ECA-47D65AEB36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465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D4F3A24-A26E-4078-95C3-84E352DBF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D692-8A04-47E2-B4F7-319338CFE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4378-221C-4F28-9795-5B47279A1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A1E32-5113-4018-B2E6-DFA8E1980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CD2C-A3CC-48E3-A100-4EA99D5D2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6A14-44A1-4A13-BAAC-131195131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23ABF-4520-4ECF-B024-21091D33C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39493-45DD-4D62-935D-97661C4B0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435BE-5B55-4B0C-9B26-AE753BFB8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DB09-46CD-4FFD-8DD6-563622100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0CE6-C401-4860-947F-CC111133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9F319-DA3A-42FC-A8A7-6D42FE3F6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D340824-FA1A-439D-A7B2-19117012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excite/glossary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inc.org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publications/2006/9241547073_eng.pdf" TargetMode="External"/><Relationship Id="rId2" Type="http://schemas.openxmlformats.org/officeDocument/2006/relationships/hyperlink" Target="http://www.cdc.gov/osels/scientific_edu/SS1978/SS197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ribd.com/doc/7885761/Basic-Statistics-and-Epidemiology-a-Practical-Guid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SO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609600"/>
            <a:ext cx="38862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2971800"/>
            <a:ext cx="8991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 DETECTIVES (B,C)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14600" y="4513263"/>
            <a:ext cx="6440488" cy="1811337"/>
          </a:xfrm>
        </p:spPr>
        <p:txBody>
          <a:bodyPr/>
          <a:lstStyle/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chemeClr val="hlink"/>
                </a:solidFill>
              </a:rPr>
              <a:t>	</a:t>
            </a:r>
            <a:r>
              <a:rPr lang="en-US" dirty="0" smtClean="0">
                <a:solidFill>
                  <a:schemeClr val="hlink"/>
                </a:solidFill>
              </a:rPr>
              <a:t>	</a:t>
            </a: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KAREN LANCOUR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National Bio Rules Committee Chairman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skills needed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Recognize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risk factors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 health problems</a:t>
            </a:r>
          </a:p>
          <a:p>
            <a:pPr lvl="1"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the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components of the scientific method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used in investigating a disease outbreak to real-life situations affecting health</a:t>
            </a:r>
          </a:p>
          <a:p>
            <a:pPr lvl="1"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 and interpret the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basic concepts of mathematics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(rates &amp; proportions as attack rate,  relative risk &amp; odds ratio) used to assess health risks </a:t>
            </a:r>
          </a:p>
          <a:p>
            <a:pPr lvl="1"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Recognize an epidemiological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 definition</a:t>
            </a:r>
          </a:p>
          <a:p>
            <a:pPr lvl="1" eaLnBrk="1" hangingPunct="1"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 the different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study designs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used by epidemiologists and be able to recognize them from written accounts</a:t>
            </a:r>
            <a:r>
              <a:rPr lang="en-US" sz="2400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4313"/>
            <a:ext cx="8305800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Method as related to Disease Detectives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840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Obtain Background Information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Define the Problem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Formulate Hypothesis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 a Study to Test the Hypothesis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Collect Data and Observations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Evaluate Results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Determine if Hypothesis is true/modify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Formulate Conclusions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Report Results</a:t>
            </a:r>
            <a:r>
              <a:rPr lang="en-US" sz="280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Compare these steps to 10 Steps in Outbreak Investigation</a:t>
            </a:r>
            <a:endParaRPr lang="en-US" sz="28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734377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Outbreak Investigation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Steps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8955088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Outbreak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 (localized epidemic) – more cases of a particular disease than expected in a given area or among a specialized group of people over a particular period of time.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Epidemic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large numbers of people over a wide geographic area affected.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Pandemic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-An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epidemic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occurring over a very wide area (several countries or continents) and usually affecting a large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proportion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population.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Cluster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–an aggregation of cases over a particular period esp. cancer &amp; birth defects closely grouped in time and space regardless of whether the number is more than the expected number. (often the expected number of cases is not known.)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Public Health Surveillance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sz="20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systematic collection, analysis, interpretation, and dissemination of health data to gain knowledge of the pattern of disease occurrence in order to control and prevent disease in the community.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Prepare for Field 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1.</a:t>
            </a:r>
            <a:r>
              <a:rPr lang="en-US" sz="2800" b="1" smtClean="0">
                <a:solidFill>
                  <a:schemeClr val="hlink"/>
                </a:solidFill>
              </a:rPr>
              <a:t> Research, supplies &amp; equipment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research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    the disease or situation and gather needed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   supplies &amp; equipment to conduct the investigation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2.</a:t>
            </a:r>
            <a:r>
              <a:rPr lang="en-US" sz="2800" b="1" smtClean="0">
                <a:solidFill>
                  <a:schemeClr val="hlink"/>
                </a:solidFill>
              </a:rPr>
              <a:t> Administrative arrangements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make official administrative and personal travel arrangements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3.</a:t>
            </a:r>
            <a:r>
              <a:rPr lang="en-US" sz="2800" b="1" smtClean="0">
                <a:solidFill>
                  <a:schemeClr val="hlink"/>
                </a:solidFill>
              </a:rPr>
              <a:t> Local contacts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- follow protocol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2: Establish the Existence of an Outbreak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1.</a:t>
            </a:r>
            <a:r>
              <a:rPr lang="en-US" sz="2800" b="1" smtClean="0">
                <a:solidFill>
                  <a:schemeClr val="hlink"/>
                </a:solidFill>
              </a:rPr>
              <a:t>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Expected # of cases for area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use records as health dept., hospital records, death records,  physician records, doctor survey to determine expected # for the area in a given time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2.</a:t>
            </a:r>
            <a:r>
              <a:rPr lang="en-US" sz="2800" b="1" smtClean="0">
                <a:solidFill>
                  <a:schemeClr val="hlink"/>
                </a:solidFill>
              </a:rPr>
              <a:t>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Other factors in play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numbers may exceed normal due to factors such as better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   reporting, seasonal fluctuations, population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3: Verify the Diagnosis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1.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 diagnosis</a:t>
            </a:r>
            <a:r>
              <a:rPr lang="en-US" sz="2400" smtClean="0"/>
              <a:t> - </a:t>
            </a:r>
            <a:r>
              <a:rPr lang="en-US" sz="2400" b="1" smtClean="0">
                <a:solidFill>
                  <a:schemeClr val="folHlink"/>
                </a:solidFill>
              </a:rPr>
              <a:t>verify the procedures used to diagnose the problem and check methods used for identifying infectious and toxic chemical agents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400" smtClean="0">
              <a:solidFill>
                <a:schemeClr val="fol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2.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lab error</a:t>
            </a:r>
            <a:r>
              <a:rPr lang="en-US" sz="2400" smtClean="0"/>
              <a:t> – </a:t>
            </a:r>
            <a:r>
              <a:rPr lang="en-US" sz="2400" b="1" smtClean="0">
                <a:solidFill>
                  <a:schemeClr val="folHlink"/>
                </a:solidFill>
              </a:rPr>
              <a:t>be sure that the increase number of cases are not due to experimental error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smtClean="0">
              <a:solidFill>
                <a:schemeClr val="fol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3.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Commonality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smtClean="0"/>
              <a:t>–  </a:t>
            </a:r>
            <a:r>
              <a:rPr lang="en-US" sz="2400" b="1" smtClean="0">
                <a:solidFill>
                  <a:schemeClr val="folHlink"/>
                </a:solidFill>
              </a:rPr>
              <a:t>interview several persons who became ill to gain insight concerning  possible cause, source, and spread of disease or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4: Define and Identify Cases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 definition</a:t>
            </a:r>
            <a:r>
              <a:rPr lang="en-US" sz="2400" b="1" u="sng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– </a:t>
            </a:r>
            <a:r>
              <a:rPr lang="en-US" sz="2400" b="1" smtClean="0">
                <a:solidFill>
                  <a:schemeClr val="folHlink"/>
                </a:solidFill>
              </a:rPr>
              <a:t>establish with the 4 components or standard criteria for determining who has the disease or condition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chemeClr val="folHlink"/>
                </a:solidFill>
              </a:rPr>
              <a:t>a.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 information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about the disease or condition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chemeClr val="folHlink"/>
                </a:solidFill>
              </a:rPr>
              <a:t>b.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Characteristics </a:t>
            </a:r>
            <a:r>
              <a:rPr lang="en-US" sz="2400" b="1" smtClean="0">
                <a:solidFill>
                  <a:schemeClr val="folHlink"/>
                </a:solidFill>
              </a:rPr>
              <a:t>- of the affected people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chemeClr val="folHlink"/>
                </a:solidFill>
              </a:rPr>
              <a:t>c.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Location or place 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b="1" smtClean="0">
                <a:solidFill>
                  <a:schemeClr val="folHlink"/>
                </a:solidFill>
              </a:rPr>
              <a:t> as specific as possible as restaurant, county, or several specific areas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chemeClr val="folHlink"/>
                </a:solidFill>
              </a:rPr>
              <a:t>d</a:t>
            </a:r>
            <a:r>
              <a:rPr lang="en-US" sz="2400" b="1" smtClean="0"/>
              <a:t>.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 sequence 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b="1" smtClean="0">
                <a:solidFill>
                  <a:schemeClr val="folHlink"/>
                </a:solidFill>
              </a:rPr>
              <a:t> specific time during which the outbreak or condition occurred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14313"/>
            <a:ext cx="6400800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Definition for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Influenza-like (ILI)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case of influenza-like illness (ILI) or influenza</a:t>
            </a: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is defined as a person with fever of 37.8°C (100°F) or greater orally or 38.3°C (101°F) rectally PLUS cough during the influenza season (October 1 through May 31). </a:t>
            </a:r>
          </a:p>
          <a:p>
            <a:pPr eaLnBrk="1" hangingPunct="1">
              <a:defRPr/>
            </a:pP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person with laboratory confirmed influenza</a:t>
            </a:r>
            <a:r>
              <a:rPr lang="en-US" sz="2800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is also considered a case even if the person does not have cough and fever.</a:t>
            </a:r>
            <a:r>
              <a:rPr lang="en-US" sz="2800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019800" cy="1219200"/>
          </a:xfrm>
        </p:spPr>
        <p:txBody>
          <a:bodyPr/>
          <a:lstStyle/>
          <a:p>
            <a:pPr eaLnBrk="1" hangingPunct="1"/>
            <a:r>
              <a:rPr lang="en-US" sz="4000" b="1" smtClean="0"/>
              <a:t>Identifying cases</a:t>
            </a:r>
            <a:r>
              <a:rPr lang="en-US" b="1" smtClean="0"/>
              <a:t>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Identification of specific cases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kind &amp; number – count specific cases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Confirmed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have diagnosis with case definition plus lab verification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Probable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many factors point to diagnosis but may lack lab verification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Possible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some factors point to diagnosis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folHlink"/>
                </a:solidFill>
              </a:rPr>
              <a:t>	</a:t>
            </a:r>
            <a:r>
              <a:rPr lang="en-US" sz="2400" b="1" smtClean="0">
                <a:solidFill>
                  <a:schemeClr val="hlink"/>
                </a:solidFill>
              </a:rPr>
              <a:t>Note:</a:t>
            </a:r>
            <a:r>
              <a:rPr lang="en-US" sz="2400" smtClean="0">
                <a:solidFill>
                  <a:schemeClr val="folHlink"/>
                </a:solidFill>
              </a:rPr>
              <a:t>  </a:t>
            </a:r>
            <a:r>
              <a:rPr lang="en-US" sz="2400" b="1" smtClean="0">
                <a:solidFill>
                  <a:schemeClr val="folHlink"/>
                </a:solidFill>
              </a:rPr>
              <a:t>Initial reports may be only a small sampling of the total problem.  Be sure to expand search to determine the true size and extent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Listing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97888" cy="4075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 Listing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chart of specific cases including information about each case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Identifying information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- ID or case # - left column + name or   	initials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 information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diagnosis, symptoms, lab results, hospital – death?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Descriptive</a:t>
            </a: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date &amp; time of onset + date of report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Descriptive</a:t>
            </a: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 age, sex, occupation, other characteristics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Descriptive:</a:t>
            </a:r>
            <a:r>
              <a:rPr lang="en-US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place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street, city or county + specific site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Risk factors &amp; possible causes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specific to situation (disease) and outbreak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Rules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648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solidFill>
                  <a:srgbClr val="0033CC"/>
                </a:solidFill>
              </a:rPr>
              <a:t>	DISCLAIMER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</a:rPr>
              <a:t>	This presentation was prepared using draft rules.  There may be some changes in the final copy of the rules.  </a:t>
            </a:r>
            <a:r>
              <a:rPr lang="en-US" b="1" smtClean="0">
                <a:solidFill>
                  <a:srgbClr val="0033CC"/>
                </a:solidFill>
              </a:rPr>
              <a:t>The rules which will be in your Coaches Manual and Student Manuals will be the official rules.</a:t>
            </a:r>
            <a:r>
              <a:rPr lang="en-US" sz="1200" smtClean="0">
                <a:solidFill>
                  <a:srgbClr val="FF0000"/>
                </a:solidFill>
              </a:rPr>
              <a:t/>
            </a:r>
            <a:br>
              <a:rPr lang="en-US" sz="1200" smtClean="0">
                <a:solidFill>
                  <a:srgbClr val="FF0000"/>
                </a:solidFill>
              </a:rPr>
            </a:br>
            <a:endParaRPr lang="en-US" sz="1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Line Listing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b="1" smtClean="0">
              <a:solidFill>
                <a:schemeClr val="folHlink"/>
              </a:solidFill>
            </a:endParaRP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2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Line Listing</a:t>
            </a:r>
            <a:r>
              <a:rPr lang="en-US" sz="2000" b="1" i="1" smtClean="0"/>
              <a:t> </a:t>
            </a:r>
            <a:r>
              <a:rPr lang="en-US" sz="2000" smtClean="0">
                <a:solidFill>
                  <a:schemeClr val="folHlink"/>
                </a:solidFill>
              </a:rPr>
              <a:t>from six case report forms on a wedding reception outbreak</a:t>
            </a:r>
            <a:r>
              <a:rPr lang="en-US" sz="1600" smtClean="0"/>
              <a:t> 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600" smtClean="0"/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hlink"/>
                </a:solidFill>
              </a:rPr>
              <a:t>ID # 	Initials 	Date 	Diagnosis 		How 	Age 	Sex 	County 	 Physician  Wedding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hlink"/>
                </a:solidFill>
              </a:rPr>
              <a:t>		of Onset          Confirmed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smtClean="0"/>
              <a:t>  </a:t>
            </a:r>
            <a:r>
              <a:rPr lang="en-US" sz="1000" b="1" smtClean="0">
                <a:solidFill>
                  <a:schemeClr val="folHlink"/>
                </a:solidFill>
              </a:rPr>
              <a:t>1 	KR 	7/23 	probable trichinosis	Not done 	29 	M 	Columbia 	Goodman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folHlink"/>
                </a:solidFill>
              </a:rPr>
              <a:t>2 	DM 	7/27 	trichinosis 		Biopsy 	33 	M 	Columbia 	Baker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folHlink"/>
                </a:solidFill>
              </a:rPr>
              <a:t>3 	JG 	8/14 	probable trichinosis	Not done 	26 	M 	Columbia 	Gibbs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folHlink"/>
                </a:solidFill>
              </a:rPr>
              <a:t>4 	RD 	7/25 	trichinosis 		Serologia 	45 	M 	King 	Webster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folHlink"/>
                </a:solidFill>
              </a:rPr>
              <a:t>5 	NT 	8/4 	trichinosis 		Not done 	27 	F 	Columbia 	Stanley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r>
              <a:rPr lang="en-US" sz="1000" b="1" smtClean="0">
                <a:solidFill>
                  <a:schemeClr val="folHlink"/>
                </a:solidFill>
              </a:rPr>
              <a:t>6 	AM 	8/11 	R/Otrichinosis 	Pending 	54 	F 	Clayton 	Mason 	Yes 	</a:t>
            </a:r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b="1" smtClean="0">
              <a:solidFill>
                <a:schemeClr val="folHlink"/>
              </a:solidFill>
            </a:endParaRPr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smtClean="0"/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b="1" smtClean="0">
              <a:solidFill>
                <a:schemeClr val="folHlink"/>
              </a:solidFill>
            </a:endParaRPr>
          </a:p>
          <a:p>
            <a:pPr eaLnBrk="1" hangingPunct="1">
              <a:buSzTx/>
              <a:buFont typeface="Wingdings" pitchFamily="2" charset="2"/>
              <a:buNone/>
              <a:defRPr/>
            </a:pPr>
            <a:endParaRPr lang="en-US" sz="10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5:  Describe in terms of  Time, Place and Person Triad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502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</a:rPr>
              <a:t>TIME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a histogram showing the course of the disease or outbreak to identify the source of the exposure   </a:t>
            </a:r>
            <a:r>
              <a:rPr lang="en-US" sz="24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Epidemic Curve or Epi curve</a:t>
            </a:r>
            <a:r>
              <a:rPr lang="en-US" sz="2400" b="1" smtClean="0">
                <a:solidFill>
                  <a:schemeClr val="folHlink"/>
                </a:solidFill>
              </a:rPr>
              <a:t> (Begin early &amp; update often)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	</a:t>
            </a: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</a:rPr>
              <a:t>PLACE </a:t>
            </a:r>
            <a:r>
              <a:rPr lang="en-US" sz="2400" b="1" smtClean="0">
                <a:solidFill>
                  <a:schemeClr val="folHlink"/>
                </a:solidFill>
              </a:rPr>
              <a:t>– geographic extent plus spot map of cases to identify groups specific to a location or environmental factors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</a:rPr>
              <a:t>PERSON </a:t>
            </a:r>
            <a:r>
              <a:rPr lang="en-US" sz="2400" b="1" smtClean="0">
                <a:solidFill>
                  <a:schemeClr val="folHlink"/>
                </a:solidFill>
              </a:rPr>
              <a:t>– identify the affected population by type of person or by exposures as age, sex, high risk exposure as with AIDS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 Curve (Epidemic Curve)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5715000"/>
            <a:ext cx="865028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chemeClr val="hlink"/>
                </a:solidFill>
              </a:rPr>
              <a:t>x axis</a:t>
            </a:r>
            <a:r>
              <a:rPr lang="en-US" sz="1600" b="1" smtClean="0">
                <a:solidFill>
                  <a:schemeClr val="folHlink"/>
                </a:solidFill>
              </a:rPr>
              <a:t>= units of time equal to  1/4 to 1/3 incubation time and</a:t>
            </a:r>
            <a:r>
              <a:rPr lang="en-US" sz="1600" b="1" smtClean="0">
                <a:solidFill>
                  <a:schemeClr val="hlink"/>
                </a:solidFill>
              </a:rPr>
              <a:t> y axis </a:t>
            </a:r>
            <a:r>
              <a:rPr lang="en-US" sz="1600" b="1" smtClean="0">
                <a:solidFill>
                  <a:schemeClr val="folHlink"/>
                </a:solidFill>
              </a:rPr>
              <a:t>= # of cases</a:t>
            </a:r>
            <a:r>
              <a:rPr lang="en-US" sz="1600" b="1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chemeClr val="hlink"/>
                </a:solidFill>
              </a:rPr>
              <a:t>Note:</a:t>
            </a:r>
            <a:r>
              <a:rPr lang="en-US" sz="1600" b="1" smtClean="0">
                <a:solidFill>
                  <a:schemeClr val="folHlink"/>
                </a:solidFill>
              </a:rPr>
              <a:t>  a single point or source will have only one peak, a plateau will show a continuous common source, several uniform peaks will indicate a propagated outbreak spread from person to person</a:t>
            </a:r>
            <a:r>
              <a:rPr lang="en-US" sz="2000" smtClean="0"/>
              <a:t> </a:t>
            </a:r>
          </a:p>
        </p:txBody>
      </p:sp>
      <p:pic>
        <p:nvPicPr>
          <p:cNvPr id="24580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017713"/>
            <a:ext cx="8763000" cy="3251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Descriptive Studies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97888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 Descriptive Studies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– Study the distribution of a problem by cases or outcome, frequency in population, exposure, time pattern or environmental factor  (Studies without a control group can be used for descriptive purposes!)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	</a:t>
            </a:r>
            <a:r>
              <a:rPr lang="en-US" sz="1800" b="1" smtClean="0">
                <a:solidFill>
                  <a:schemeClr val="folHlink"/>
                </a:solidFill>
              </a:rPr>
              <a:t>a</a:t>
            </a:r>
            <a:r>
              <a:rPr lang="en-US" sz="1800" smtClean="0"/>
              <a:t>. </a:t>
            </a:r>
            <a:r>
              <a:rPr lang="en-US" sz="2000" b="1" u="sng" smtClean="0">
                <a:solidFill>
                  <a:schemeClr val="hlink"/>
                </a:solidFill>
              </a:rPr>
              <a:t>Case report</a:t>
            </a:r>
            <a:r>
              <a:rPr lang="en-US" sz="2000" b="1" smtClean="0">
                <a:solidFill>
                  <a:schemeClr val="hlink"/>
                </a:solidFill>
              </a:rPr>
              <a:t>/</a:t>
            </a:r>
            <a:r>
              <a:rPr lang="en-US" sz="2000" b="1" u="sng" smtClean="0">
                <a:solidFill>
                  <a:schemeClr val="hlink"/>
                </a:solidFill>
              </a:rPr>
              <a:t>case series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– case report = detail report of a single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        patient from one or more doctors  while case series =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        characteristics of several patients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	</a:t>
            </a:r>
            <a:r>
              <a:rPr lang="en-US" sz="1800" b="1" smtClean="0">
                <a:solidFill>
                  <a:schemeClr val="folHlink"/>
                </a:solidFill>
              </a:rPr>
              <a:t>b.</a:t>
            </a:r>
            <a:r>
              <a:rPr lang="en-US" sz="1800" smtClean="0"/>
              <a:t>  </a:t>
            </a:r>
            <a:r>
              <a:rPr lang="en-US" sz="2000" b="1" u="sng" smtClean="0">
                <a:solidFill>
                  <a:schemeClr val="hlink"/>
                </a:solidFill>
              </a:rPr>
              <a:t>Correlative studies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– correlates general characteristics of the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         population with health problem frequency with several groups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         during the same period of time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	</a:t>
            </a:r>
            <a:r>
              <a:rPr lang="en-US" sz="2000" smtClean="0"/>
              <a:t>	   </a:t>
            </a:r>
            <a:r>
              <a:rPr lang="en-US" sz="2000" b="1" u="sng" smtClean="0">
                <a:solidFill>
                  <a:schemeClr val="hlink"/>
                </a:solidFill>
              </a:rPr>
              <a:t>Time series analysis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– correlate within the same population 	   a different point in time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		   </a:t>
            </a:r>
            <a:r>
              <a:rPr lang="en-US" sz="2000" b="1" u="sng" smtClean="0">
                <a:solidFill>
                  <a:schemeClr val="hlink"/>
                </a:solidFill>
              </a:rPr>
              <a:t>Ecologic relations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– correlate relative to specific ecologic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                 factors as diet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solidFill>
                  <a:schemeClr val="folHlink"/>
                </a:solidFill>
              </a:rPr>
              <a:t>	c.</a:t>
            </a:r>
            <a:r>
              <a:rPr lang="en-US" sz="1800" smtClean="0"/>
              <a:t> </a:t>
            </a:r>
            <a:r>
              <a:rPr lang="en-US" sz="2000" b="1" u="sng" smtClean="0">
                <a:solidFill>
                  <a:schemeClr val="hlink"/>
                </a:solidFill>
              </a:rPr>
              <a:t>Cross sectional</a:t>
            </a:r>
            <a:r>
              <a:rPr lang="en-US" sz="1800" u="sng" smtClean="0"/>
              <a:t> </a:t>
            </a:r>
            <a:r>
              <a:rPr lang="en-US" sz="1800" b="1" smtClean="0">
                <a:solidFill>
                  <a:schemeClr val="folHlink"/>
                </a:solidFill>
              </a:rPr>
              <a:t>- a survey of a population where participants are 	selected irrespective of exposure or disease status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6: Develop Hypothesis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(Agent/Host/Environment triad)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1.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Agent /host /environment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= agent capable of causing disease &amp; its source host or persons susceptible to agent + environment allowing them to get together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    </a:t>
            </a:r>
            <a:r>
              <a:rPr lang="en-US" sz="2400" b="1" i="1" u="sng" smtClean="0">
                <a:solidFill>
                  <a:schemeClr val="hlink"/>
                </a:solidFill>
              </a:rPr>
              <a:t>Infectious Groups</a:t>
            </a:r>
            <a:r>
              <a:rPr lang="en-US" sz="2400" b="1" i="1" smtClean="0">
                <a:solidFill>
                  <a:schemeClr val="hlink"/>
                </a:solidFill>
              </a:rPr>
              <a:t>: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viruses, bacteria, protistans (protozoa), fungi, animals (worms)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2.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Testable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hypothesis must be in a form that is testable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3.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knowledge &amp; background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it should be based upon current knowledge and be updated or modified as new information is uncovered!!!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7: Evaluate Hypothesis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(Analytical Studies = Control Group)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84028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1.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Compare with established fact – these are used when evidence is strong and clear cut</a:t>
            </a:r>
            <a:r>
              <a:rPr lang="en-US" sz="2800" b="1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2.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Observational  Studies</a:t>
            </a:r>
            <a:r>
              <a:rPr lang="en-US" sz="2800" b="1" smtClean="0">
                <a:solidFill>
                  <a:schemeClr val="folHlink"/>
                </a:solidFill>
              </a:rPr>
              <a:t>: (Study determinants of health problems – how &amp; why)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/>
              <a:t>	</a:t>
            </a:r>
            <a:r>
              <a:rPr lang="en-US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Cohort</a:t>
            </a:r>
            <a:r>
              <a:rPr lang="en-US" sz="2800" b="1" smtClean="0">
                <a:solidFill>
                  <a:schemeClr val="hlink"/>
                </a:solidFill>
              </a:rPr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 Based upon </a:t>
            </a:r>
            <a:r>
              <a:rPr lang="en-US" sz="2800" b="1" i="1" smtClean="0">
                <a:solidFill>
                  <a:schemeClr val="folHlink"/>
                </a:solidFill>
              </a:rPr>
              <a:t>exposure status</a:t>
            </a:r>
            <a:r>
              <a:rPr lang="en-US" sz="2800" b="1" smtClean="0">
                <a:solidFill>
                  <a:schemeClr val="folHlink"/>
                </a:solidFill>
              </a:rPr>
              <a:t> whether or not they have outcome (illness) </a:t>
            </a:r>
            <a:r>
              <a:rPr lang="en-US" sz="2800" b="1" i="1" smtClean="0">
                <a:solidFill>
                  <a:schemeClr val="folHlink"/>
                </a:solidFill>
              </a:rPr>
              <a:t>works forward from exposure</a:t>
            </a:r>
            <a:r>
              <a:rPr lang="en-US" sz="2800" b="1" smtClean="0">
                <a:solidFill>
                  <a:schemeClr val="folHlink"/>
                </a:solidFill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/>
              <a:t>	</a:t>
            </a:r>
            <a:r>
              <a:rPr lang="en-US" sz="28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Case-Control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- Works </a:t>
            </a:r>
            <a:r>
              <a:rPr lang="en-US" sz="2800" b="1" i="1" smtClean="0">
                <a:solidFill>
                  <a:schemeClr val="folHlink"/>
                </a:solidFill>
              </a:rPr>
              <a:t>backward from effect or illness</a:t>
            </a:r>
            <a:r>
              <a:rPr lang="en-US" sz="2800" b="1" smtClean="0">
                <a:solidFill>
                  <a:schemeClr val="folHlink"/>
                </a:solidFill>
              </a:rPr>
              <a:t> to suspected cause.</a:t>
            </a:r>
            <a:r>
              <a:rPr lang="en-US" sz="2400" smtClean="0"/>
              <a:t> 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3.</a:t>
            </a:r>
            <a:r>
              <a:rPr lang="en-US" sz="2400" smtClean="0"/>
              <a:t>  </a:t>
            </a:r>
            <a:r>
              <a:rPr lang="en-US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Must have lab verification to validate hypothesis</a:t>
            </a:r>
            <a:r>
              <a:rPr lang="en-US" sz="2800" b="1" smtClean="0">
                <a:solidFill>
                  <a:schemeClr val="folHlink"/>
                </a:solidFill>
              </a:rPr>
              <a:t>.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 Study – Exposure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folHlink"/>
                </a:solidFill>
              </a:rPr>
              <a:t>Both groups have a known exposure and are checked for future outcomes or illness.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retrospective</a:t>
            </a:r>
            <a:r>
              <a:rPr lang="en-US" b="1" smtClean="0">
                <a:solidFill>
                  <a:schemeClr val="folHlink"/>
                </a:solidFill>
              </a:rPr>
              <a:t>: (historic cohort)  starts at exposure in past &amp; moves forward to outcome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prospective</a:t>
            </a:r>
            <a:r>
              <a:rPr lang="en-US" b="1" smtClean="0">
                <a:solidFill>
                  <a:schemeClr val="folHlink"/>
                </a:solidFill>
              </a:rPr>
              <a:t>: starts a present exposure and moves forward in time to outcome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Cohort Study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 2 X 2 table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hlink"/>
                </a:solidFill>
              </a:rPr>
              <a:t>400 people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attended a special awards dinner</a:t>
            </a:r>
            <a:r>
              <a:rPr lang="en-US" sz="2800" b="1" smtClean="0"/>
              <a:t> </a:t>
            </a:r>
          </a:p>
          <a:p>
            <a:pPr eaLnBrk="1" hangingPunct="1"/>
            <a:r>
              <a:rPr lang="en-US" sz="2800" b="1" smtClean="0">
                <a:solidFill>
                  <a:schemeClr val="hlink"/>
                </a:solidFill>
              </a:rPr>
              <a:t>Some persons became ill.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The suspected culprit was the </a:t>
            </a:r>
            <a:r>
              <a:rPr lang="en-US" sz="2800" b="1" smtClean="0">
                <a:solidFill>
                  <a:schemeClr val="hlink"/>
                </a:solidFill>
              </a:rPr>
              <a:t>potato salad</a:t>
            </a:r>
            <a:r>
              <a:rPr lang="en-US" sz="2800" b="1" smtClean="0">
                <a:solidFill>
                  <a:schemeClr val="folHlink"/>
                </a:solidFill>
              </a:rPr>
              <a:t>. The population at the dinner was then surveyed to determine who became ill</a:t>
            </a:r>
            <a:r>
              <a:rPr lang="en-US" sz="2800" b="1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		</a:t>
            </a:r>
            <a:r>
              <a:rPr lang="en-US" sz="2800" b="1" smtClean="0">
                <a:solidFill>
                  <a:schemeClr val="folHlink"/>
                </a:solidFill>
              </a:rPr>
              <a:t>Disease Yes        Disease No</a:t>
            </a:r>
            <a:r>
              <a:rPr lang="en-US" b="1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Exposed  (Ate salad)</a:t>
            </a:r>
            <a:r>
              <a:rPr lang="en-US" sz="2400" b="1" smtClean="0"/>
              <a:t>    </a:t>
            </a:r>
            <a:r>
              <a:rPr lang="en-US" smtClean="0">
                <a:solidFill>
                  <a:schemeClr val="hlink"/>
                </a:solidFill>
              </a:rPr>
              <a:t>150 </a:t>
            </a:r>
            <a:r>
              <a:rPr lang="en-US" b="1" smtClean="0">
                <a:solidFill>
                  <a:schemeClr val="folHlink"/>
                </a:solidFill>
              </a:rPr>
              <a:t>(a)</a:t>
            </a:r>
            <a:r>
              <a:rPr lang="en-US" b="1" smtClean="0">
                <a:solidFill>
                  <a:schemeClr val="hlink"/>
                </a:solidFill>
              </a:rPr>
              <a:t>           </a:t>
            </a:r>
            <a:r>
              <a:rPr lang="en-US" smtClean="0">
                <a:solidFill>
                  <a:schemeClr val="hlink"/>
                </a:solidFill>
              </a:rPr>
              <a:t>30 </a:t>
            </a:r>
            <a:r>
              <a:rPr lang="en-US" b="1" smtClean="0">
                <a:solidFill>
                  <a:schemeClr val="folHlink"/>
                </a:solidFill>
              </a:rPr>
              <a:t>(b)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Unexposed(no salad)</a:t>
            </a:r>
            <a:r>
              <a:rPr lang="en-US" smtClean="0"/>
              <a:t>    </a:t>
            </a:r>
            <a:r>
              <a:rPr lang="en-US" smtClean="0">
                <a:solidFill>
                  <a:schemeClr val="hlink"/>
                </a:solidFill>
              </a:rPr>
              <a:t>50 </a:t>
            </a:r>
            <a:r>
              <a:rPr lang="en-US" b="1" smtClean="0">
                <a:solidFill>
                  <a:schemeClr val="folHlink"/>
                </a:solidFill>
              </a:rPr>
              <a:t>(c)</a:t>
            </a:r>
            <a:r>
              <a:rPr lang="en-US" b="1" smtClean="0">
                <a:solidFill>
                  <a:schemeClr val="hlink"/>
                </a:solidFill>
              </a:rPr>
              <a:t>         </a:t>
            </a:r>
            <a:r>
              <a:rPr lang="en-US" smtClean="0">
                <a:solidFill>
                  <a:schemeClr val="hlink"/>
                </a:solidFill>
              </a:rPr>
              <a:t>170 </a:t>
            </a:r>
            <a:r>
              <a:rPr lang="en-US" b="1" smtClean="0">
                <a:solidFill>
                  <a:schemeClr val="folHlink"/>
                </a:solidFill>
              </a:rPr>
              <a:t>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Attack Rate &amp; Relative Risk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				</a:t>
            </a:r>
            <a:r>
              <a:rPr lang="en-US" sz="2400" b="1" smtClean="0">
                <a:solidFill>
                  <a:schemeClr val="folHlink"/>
                </a:solidFill>
              </a:rPr>
              <a:t>Disease Yes        Disease No</a:t>
            </a:r>
            <a:r>
              <a:rPr lang="en-US" sz="2400" b="1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	</a:t>
            </a:r>
            <a:r>
              <a:rPr lang="en-US" sz="2000" b="1" smtClean="0">
                <a:solidFill>
                  <a:schemeClr val="folHlink"/>
                </a:solidFill>
              </a:rPr>
              <a:t>Exposed  (Ate salad)</a:t>
            </a:r>
            <a:r>
              <a:rPr lang="en-US" sz="1800" b="1" smtClean="0"/>
              <a:t>     </a:t>
            </a:r>
            <a:r>
              <a:rPr lang="en-US" sz="2400" b="1" smtClean="0">
                <a:solidFill>
                  <a:schemeClr val="hlink"/>
                </a:solidFill>
              </a:rPr>
              <a:t>150 </a:t>
            </a:r>
            <a:r>
              <a:rPr lang="en-US" sz="2400" b="1" smtClean="0">
                <a:solidFill>
                  <a:schemeClr val="folHlink"/>
                </a:solidFill>
              </a:rPr>
              <a:t>(a)</a:t>
            </a:r>
            <a:r>
              <a:rPr lang="en-US" sz="2400" b="1" smtClean="0">
                <a:solidFill>
                  <a:schemeClr val="hlink"/>
                </a:solidFill>
              </a:rPr>
              <a:t>           30 </a:t>
            </a:r>
            <a:r>
              <a:rPr lang="en-US" sz="2400" b="1" smtClean="0">
                <a:solidFill>
                  <a:schemeClr val="folHlink"/>
                </a:solidFill>
              </a:rPr>
              <a:t>(b)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	</a:t>
            </a:r>
            <a:r>
              <a:rPr lang="en-US" sz="2000" b="1" smtClean="0">
                <a:solidFill>
                  <a:schemeClr val="folHlink"/>
                </a:solidFill>
              </a:rPr>
              <a:t>Unexposed (no salad)</a:t>
            </a:r>
            <a:r>
              <a:rPr lang="en-US" sz="2400" b="1" smtClean="0"/>
              <a:t>    </a:t>
            </a:r>
            <a:r>
              <a:rPr lang="en-US" sz="2400" b="1" smtClean="0">
                <a:solidFill>
                  <a:schemeClr val="hlink"/>
                </a:solidFill>
              </a:rPr>
              <a:t>50 </a:t>
            </a:r>
            <a:r>
              <a:rPr lang="en-US" sz="2400" b="1" smtClean="0">
                <a:solidFill>
                  <a:schemeClr val="folHlink"/>
                </a:solidFill>
              </a:rPr>
              <a:t>(c)</a:t>
            </a:r>
            <a:r>
              <a:rPr lang="en-US" sz="2400" b="1" smtClean="0">
                <a:solidFill>
                  <a:schemeClr val="hlink"/>
                </a:solidFill>
              </a:rPr>
              <a:t>         170 </a:t>
            </a:r>
            <a:r>
              <a:rPr lang="en-US" sz="2400" b="1" smtClean="0">
                <a:solidFill>
                  <a:schemeClr val="folHlink"/>
                </a:solidFill>
              </a:rPr>
              <a:t>(d)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Attack rate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the rate that a group experienced an outcome or illness= number sick ÷ total in that group (Look for high attack rate in exposed &amp; low rate in unexposed)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        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exposed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= a ÷ (a+b)  = 150 ÷ 180 =</a:t>
            </a:r>
            <a:r>
              <a:rPr lang="en-US" sz="2400" b="1" smtClean="0"/>
              <a:t>  </a:t>
            </a:r>
            <a:r>
              <a:rPr lang="en-US" sz="2400" b="1" smtClean="0">
                <a:solidFill>
                  <a:schemeClr val="hlink"/>
                </a:solidFill>
              </a:rPr>
              <a:t>80%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      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unexposed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= c ÷ (c + d) = 50 ÷ 220 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20%</a:t>
            </a:r>
            <a:endParaRPr lang="en-US" sz="24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Relative risk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[a ÷ (a+b)] / [c ÷ (c+d)] 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                                    80% ÷ 20% 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Results of Cohort Study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609600" indent="-609600" eaLnBrk="1" hangingPunct="1">
              <a:lnSpc>
                <a:spcPct val="75000"/>
              </a:lnSpc>
              <a:spcBef>
                <a:spcPct val="0"/>
              </a:spcBef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Relative risk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estimates the extent of the association between an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exposure and a disease. It estimates the likelihood of developing the disease in the exposed group as compared to the unexposed group.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0"/>
              </a:spcBef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relative risk &gt;1.0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indicates a positive association or an increased risk. This risk increases in strength as the magnitude of the relative risk increases. 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0"/>
              </a:spcBef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relative risk = 1.0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indicates that the incidence rates of disease in the exposed group is equal to the incidence rates in unexposed group. Therefore the data does not provide evidence for an 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association. 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0"/>
              </a:spcBef>
              <a:defRPr/>
            </a:pP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Relative risk</a:t>
            </a:r>
            <a:r>
              <a:rPr lang="en-US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not expressed in negative numbers.</a:t>
            </a: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Rules –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55088" cy="4379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There is a three topic rotation for Disease Detectives: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 Quality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Growth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and </a:t>
            </a:r>
            <a:r>
              <a:rPr lang="en-US" b="1" dirty="0" smtClean="0">
                <a:solidFill>
                  <a:srgbClr val="008000"/>
                </a:solidFill>
              </a:rPr>
              <a:t>Food Borne Illness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each on a two year rotation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POPULATION GROWTH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	BE SURE TO CHECK THE </a:t>
            </a:r>
            <a:r>
              <a:rPr lang="en-US" b="1" dirty="0" smtClean="0">
                <a:solidFill>
                  <a:srgbClr val="FF0000"/>
                </a:solidFill>
              </a:rPr>
              <a:t>2016 </a:t>
            </a:r>
            <a:r>
              <a:rPr lang="en-US" b="1" dirty="0" smtClean="0">
                <a:solidFill>
                  <a:srgbClr val="FF0000"/>
                </a:solidFill>
              </a:rPr>
              <a:t>EVENT RULES </a:t>
            </a:r>
            <a:r>
              <a:rPr lang="en-US" b="1" dirty="0" smtClean="0">
                <a:solidFill>
                  <a:srgbClr val="0033CC"/>
                </a:solidFill>
              </a:rPr>
              <a:t>FOR EVENT PARAMETERS AND TOPICS FOR EACH COMPETITION LEVEL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Control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Illness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50288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Works </a:t>
            </a:r>
            <a:r>
              <a:rPr lang="en-US" sz="2800" b="1" i="1" smtClean="0">
                <a:solidFill>
                  <a:schemeClr val="hlink"/>
                </a:solidFill>
              </a:rPr>
              <a:t>backward from effect or illness</a:t>
            </a:r>
            <a:r>
              <a:rPr lang="en-US" sz="2800" b="1" smtClean="0">
                <a:solidFill>
                  <a:schemeClr val="folHlink"/>
                </a:solidFill>
              </a:rPr>
              <a:t> to suspected cause.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hlink"/>
                </a:solidFill>
              </a:rPr>
              <a:t>Control group</a:t>
            </a:r>
            <a:r>
              <a:rPr lang="en-US" sz="2800" b="1" smtClean="0">
                <a:solidFill>
                  <a:schemeClr val="folHlink"/>
                </a:solidFill>
              </a:rPr>
              <a:t> is a selected group who has similar characteristics to the sick group but is not ill.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They are then checked for similar exposures.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It is often hard to select the control group for this type of study.   </a:t>
            </a:r>
            <a:endParaRPr lang="en-US" sz="2800" b="1" i="1" u="sng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Odds Ratio</a:t>
            </a:r>
            <a:r>
              <a:rPr lang="en-US" sz="2800" b="1" smtClean="0">
                <a:solidFill>
                  <a:schemeClr val="folHlink"/>
                </a:solidFill>
              </a:rPr>
              <a:t> is calculated to evaluate the possible agents &amp; vehicles of transmission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14313"/>
            <a:ext cx="7343775" cy="1309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Case-Control Study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50288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smtClean="0">
                <a:solidFill>
                  <a:schemeClr val="hlink"/>
                </a:solidFill>
              </a:rPr>
              <a:t>Sample: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smtClean="0">
                <a:solidFill>
                  <a:schemeClr val="hlink"/>
                </a:solidFill>
              </a:rPr>
              <a:t>Several patients were diagnosed with Hepatitis A.</a:t>
            </a:r>
            <a:r>
              <a:rPr lang="en-US" sz="1800" b="1" i="1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i="1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b="1" smtClean="0">
                <a:solidFill>
                  <a:schemeClr val="folHlink"/>
                </a:solidFill>
              </a:rPr>
              <a:t>The local Restaurant A was thought to be the source of the infection.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2400" b="1" smtClean="0">
                <a:solidFill>
                  <a:schemeClr val="folHlink"/>
                </a:solidFill>
              </a:rPr>
              <a:t>40 case patients and a similar disease free group or control were contacted to determine if they ate at Restaurant A.</a:t>
            </a:r>
            <a:r>
              <a:rPr lang="en-US" sz="18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i="1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i="1" smtClean="0"/>
              <a:t>				</a:t>
            </a:r>
            <a:r>
              <a:rPr lang="en-US" sz="1800" b="1" i="1" smtClean="0">
                <a:solidFill>
                  <a:schemeClr val="hlink"/>
                </a:solidFill>
              </a:rPr>
              <a:t>2 X 2 table of data</a:t>
            </a: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Ate 		    Case patients</a:t>
            </a:r>
            <a:r>
              <a:rPr lang="en-US" sz="2400" smtClean="0">
                <a:solidFill>
                  <a:schemeClr val="folHlink"/>
                </a:solidFill>
              </a:rPr>
              <a:t>        </a:t>
            </a:r>
            <a:r>
              <a:rPr lang="en-US" sz="2400" b="1" smtClean="0">
                <a:solidFill>
                  <a:schemeClr val="folHlink"/>
                </a:solidFill>
              </a:rPr>
              <a:t>Controls</a:t>
            </a:r>
            <a:r>
              <a:rPr lang="en-US" sz="2400" smtClean="0">
                <a:solidFill>
                  <a:schemeClr val="folHlink"/>
                </a:solidFill>
              </a:rPr>
              <a:t>       </a:t>
            </a:r>
            <a:r>
              <a:rPr lang="en-US" sz="2400" b="1" smtClean="0">
                <a:solidFill>
                  <a:schemeClr val="folHlink"/>
                </a:solidFill>
              </a:rPr>
              <a:t>Total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Yes</a:t>
            </a:r>
            <a:r>
              <a:rPr lang="en-US" sz="2400" b="1" smtClean="0"/>
              <a:t> 	                  </a:t>
            </a:r>
            <a:r>
              <a:rPr lang="en-US" sz="2400" b="1" smtClean="0">
                <a:solidFill>
                  <a:schemeClr val="folHlink"/>
                </a:solidFill>
              </a:rPr>
              <a:t>a 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30</a:t>
            </a:r>
            <a:r>
              <a:rPr lang="en-US" sz="2400" b="1" smtClean="0"/>
              <a:t>		       </a:t>
            </a:r>
            <a:r>
              <a:rPr lang="en-US" sz="2400" b="1" smtClean="0">
                <a:solidFill>
                  <a:schemeClr val="folHlink"/>
                </a:solidFill>
              </a:rPr>
              <a:t>b 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36 	       66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No</a:t>
            </a:r>
            <a:r>
              <a:rPr lang="en-US" sz="2400" b="1" smtClean="0"/>
              <a:t>		        </a:t>
            </a:r>
            <a:r>
              <a:rPr lang="en-US" sz="2400" b="1" smtClean="0">
                <a:solidFill>
                  <a:schemeClr val="folHlink"/>
                </a:solidFill>
              </a:rPr>
              <a:t>c =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10</a:t>
            </a:r>
            <a:r>
              <a:rPr lang="en-US" sz="2400" b="1" smtClean="0"/>
              <a:t>		       </a:t>
            </a:r>
            <a:r>
              <a:rPr lang="en-US" sz="2400" b="1" smtClean="0">
                <a:solidFill>
                  <a:schemeClr val="folHlink"/>
                </a:solidFill>
              </a:rPr>
              <a:t>d =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chemeClr val="hlink"/>
                </a:solidFill>
              </a:rPr>
              <a:t>70	     </a:t>
            </a:r>
            <a:r>
              <a:rPr lang="en-US" sz="2400" smtClean="0">
                <a:solidFill>
                  <a:schemeClr val="hlink"/>
                </a:solidFill>
              </a:rPr>
              <a:t>  </a:t>
            </a:r>
            <a:r>
              <a:rPr lang="en-US" sz="2400" b="1" smtClean="0">
                <a:solidFill>
                  <a:schemeClr val="hlink"/>
                </a:solidFill>
              </a:rPr>
              <a:t>80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Total </a:t>
            </a:r>
            <a:r>
              <a:rPr lang="en-US" sz="2400" b="1" smtClean="0"/>
              <a:t>			</a:t>
            </a:r>
            <a:r>
              <a:rPr lang="en-US" sz="2400" smtClean="0"/>
              <a:t>    </a:t>
            </a:r>
            <a:r>
              <a:rPr lang="en-US" sz="2400" b="1" smtClean="0">
                <a:solidFill>
                  <a:schemeClr val="hlink"/>
                </a:solidFill>
              </a:rPr>
              <a:t>40</a:t>
            </a:r>
            <a:r>
              <a:rPr lang="en-US" sz="2400" b="1" smtClean="0"/>
              <a:t>			  </a:t>
            </a:r>
            <a:r>
              <a:rPr lang="en-US" sz="2400" b="1" smtClean="0">
                <a:solidFill>
                  <a:schemeClr val="hlink"/>
                </a:solidFill>
              </a:rPr>
              <a:t>106	     146 	</a:t>
            </a:r>
            <a:r>
              <a:rPr lang="en-US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35838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Odds Ratio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454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i="1" dirty="0" smtClean="0"/>
              <a:t>				</a:t>
            </a:r>
            <a:r>
              <a:rPr lang="en-US" sz="2000" b="1" i="1" dirty="0" smtClean="0">
                <a:solidFill>
                  <a:schemeClr val="hlink"/>
                </a:solidFill>
              </a:rPr>
              <a:t>2 X 2 table of data</a:t>
            </a:r>
            <a:r>
              <a:rPr lang="en-US" sz="2000" b="1" dirty="0" smtClean="0">
                <a:solidFill>
                  <a:schemeClr val="hlink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</a:rPr>
              <a:t>Ate                   Case patients</a:t>
            </a:r>
            <a:r>
              <a:rPr lang="en-US" sz="2000" dirty="0" smtClean="0">
                <a:solidFill>
                  <a:schemeClr val="folHlink"/>
                </a:solidFill>
              </a:rPr>
              <a:t>                 </a:t>
            </a:r>
            <a:r>
              <a:rPr lang="en-US" sz="2000" b="1" dirty="0" smtClean="0">
                <a:solidFill>
                  <a:schemeClr val="folHlink"/>
                </a:solidFill>
              </a:rPr>
              <a:t>Controls</a:t>
            </a:r>
            <a:r>
              <a:rPr lang="en-US" sz="2000" dirty="0" smtClean="0">
                <a:solidFill>
                  <a:schemeClr val="folHlink"/>
                </a:solidFill>
              </a:rPr>
              <a:t>          </a:t>
            </a:r>
            <a:r>
              <a:rPr lang="en-US" sz="2000" b="1" dirty="0" smtClean="0">
                <a:solidFill>
                  <a:schemeClr val="folHlink"/>
                </a:solidFill>
              </a:rPr>
              <a:t>Total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</a:rPr>
              <a:t>Yes</a:t>
            </a:r>
            <a:r>
              <a:rPr lang="en-US" sz="2000" b="1" dirty="0" smtClean="0"/>
              <a:t> 	                  </a:t>
            </a:r>
            <a:r>
              <a:rPr lang="en-US" sz="2000" b="1" dirty="0" smtClean="0">
                <a:solidFill>
                  <a:schemeClr val="folHlink"/>
                </a:solidFill>
              </a:rPr>
              <a:t>a =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</a:rPr>
              <a:t>30</a:t>
            </a:r>
            <a:r>
              <a:rPr lang="en-US" sz="2000" b="1" dirty="0" smtClean="0"/>
              <a:t>		       </a:t>
            </a:r>
            <a:r>
              <a:rPr lang="en-US" sz="2000" b="1" dirty="0" smtClean="0">
                <a:solidFill>
                  <a:schemeClr val="folHlink"/>
                </a:solidFill>
              </a:rPr>
              <a:t>b =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</a:rPr>
              <a:t>36</a:t>
            </a:r>
            <a:r>
              <a:rPr lang="en-US" sz="2000" b="1" dirty="0" smtClean="0"/>
              <a:t> 	       </a:t>
            </a:r>
            <a:r>
              <a:rPr lang="en-US" sz="2000" b="1" dirty="0" smtClean="0">
                <a:solidFill>
                  <a:schemeClr val="hlink"/>
                </a:solidFill>
              </a:rPr>
              <a:t>66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</a:rPr>
              <a:t>No</a:t>
            </a:r>
            <a:r>
              <a:rPr lang="en-US" sz="2000" b="1" dirty="0" smtClean="0"/>
              <a:t>		      </a:t>
            </a:r>
            <a:r>
              <a:rPr lang="en-US" sz="2000" b="1" dirty="0" smtClean="0">
                <a:solidFill>
                  <a:schemeClr val="folHlink"/>
                </a:solidFill>
              </a:rPr>
              <a:t>c =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</a:rPr>
              <a:t>10</a:t>
            </a:r>
            <a:r>
              <a:rPr lang="en-US" sz="2000" b="1" dirty="0" smtClean="0"/>
              <a:t>		       </a:t>
            </a:r>
            <a:r>
              <a:rPr lang="en-US" sz="2000" b="1" dirty="0" smtClean="0">
                <a:solidFill>
                  <a:schemeClr val="folHlink"/>
                </a:solidFill>
              </a:rPr>
              <a:t>d =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</a:rPr>
              <a:t>70</a:t>
            </a:r>
            <a:r>
              <a:rPr lang="en-US" sz="2000" b="1" dirty="0" smtClean="0"/>
              <a:t>	      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b="1" dirty="0" smtClean="0">
                <a:solidFill>
                  <a:schemeClr val="hlink"/>
                </a:solidFill>
              </a:rPr>
              <a:t>80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folHlink"/>
                </a:solidFill>
              </a:rPr>
              <a:t>Total</a:t>
            </a:r>
            <a:r>
              <a:rPr lang="en-US" sz="2000" b="1" dirty="0" smtClean="0"/>
              <a:t> 		             </a:t>
            </a:r>
            <a:r>
              <a:rPr lang="en-US" sz="2000" b="1" dirty="0" smtClean="0">
                <a:solidFill>
                  <a:schemeClr val="hlink"/>
                </a:solidFill>
              </a:rPr>
              <a:t>40</a:t>
            </a:r>
            <a:r>
              <a:rPr lang="en-US" sz="2000" b="1" dirty="0" smtClean="0"/>
              <a:t>		             </a:t>
            </a:r>
            <a:r>
              <a:rPr lang="en-US" sz="2000" b="1" dirty="0" smtClean="0">
                <a:solidFill>
                  <a:schemeClr val="hlink"/>
                </a:solidFill>
              </a:rPr>
              <a:t>106</a:t>
            </a:r>
            <a:r>
              <a:rPr lang="en-US" sz="2000" b="1" dirty="0" smtClean="0"/>
              <a:t>	     </a:t>
            </a:r>
            <a:r>
              <a:rPr lang="en-US" sz="2000" b="1" dirty="0" smtClean="0">
                <a:solidFill>
                  <a:schemeClr val="hlink"/>
                </a:solidFill>
              </a:rPr>
              <a:t>146</a:t>
            </a:r>
            <a:r>
              <a:rPr lang="en-US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Odds Ratio</a:t>
            </a: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u="sng" dirty="0" smtClean="0">
                <a:solidFill>
                  <a:schemeClr val="folHlink"/>
                </a:solidFill>
              </a:rPr>
              <a:t>Odds of exposure in cases</a:t>
            </a:r>
            <a:r>
              <a:rPr lang="en-US" sz="1800" b="1" dirty="0" smtClean="0">
                <a:solidFill>
                  <a:schemeClr val="folHlink"/>
                </a:solidFill>
              </a:rPr>
              <a:t>     =   </a:t>
            </a:r>
            <a:r>
              <a:rPr lang="en-US" sz="1800" b="1" u="sng" dirty="0" smtClean="0">
                <a:solidFill>
                  <a:schemeClr val="folHlink"/>
                </a:solidFill>
              </a:rPr>
              <a:t>a/c</a:t>
            </a:r>
            <a:r>
              <a:rPr lang="en-US" sz="1800" b="1" dirty="0" smtClean="0">
                <a:solidFill>
                  <a:schemeClr val="folHlink"/>
                </a:solidFill>
              </a:rPr>
              <a:t>     =    </a:t>
            </a:r>
            <a:r>
              <a:rPr lang="en-US" sz="1800" b="1" u="sng" dirty="0" smtClean="0">
                <a:solidFill>
                  <a:schemeClr val="folHlink"/>
                </a:solidFill>
              </a:rPr>
              <a:t>a d</a:t>
            </a:r>
            <a:r>
              <a:rPr lang="en-US" sz="1800" b="1" dirty="0" smtClean="0">
                <a:solidFill>
                  <a:schemeClr val="folHlink"/>
                </a:solidFill>
              </a:rPr>
              <a:t>    =   </a:t>
            </a:r>
            <a:r>
              <a:rPr lang="en-US" sz="1800" b="1" dirty="0" smtClean="0">
                <a:solidFill>
                  <a:schemeClr val="hlink"/>
                </a:solidFill>
              </a:rPr>
              <a:t> </a:t>
            </a:r>
            <a:r>
              <a:rPr lang="en-US" sz="1800" b="1" u="sng" dirty="0" smtClean="0">
                <a:solidFill>
                  <a:schemeClr val="hlink"/>
                </a:solidFill>
              </a:rPr>
              <a:t>30x70</a:t>
            </a:r>
            <a:r>
              <a:rPr lang="en-US" sz="1800" b="1" dirty="0" smtClean="0">
                <a:solidFill>
                  <a:schemeClr val="folHlink"/>
                </a:solidFill>
              </a:rPr>
              <a:t>  =  </a:t>
            </a:r>
            <a:r>
              <a:rPr lang="en-US" sz="1800" b="1" dirty="0" smtClean="0">
                <a:solidFill>
                  <a:schemeClr val="hlink"/>
                </a:solidFill>
              </a:rPr>
              <a:t>5.8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folHlink"/>
                </a:solidFill>
              </a:rPr>
              <a:t>Odds of exposure in controls       b/d           b c	       </a:t>
            </a:r>
            <a:r>
              <a:rPr lang="en-US" sz="1800" b="1" dirty="0" smtClean="0">
                <a:solidFill>
                  <a:schemeClr val="hlink"/>
                </a:solidFill>
              </a:rPr>
              <a:t>36x10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solidFill>
                  <a:schemeClr val="folHlink"/>
                </a:solidFill>
              </a:rPr>
              <a:t>This means that people who </a:t>
            </a:r>
            <a:r>
              <a:rPr lang="en-US" sz="1800" b="1" dirty="0" smtClean="0">
                <a:solidFill>
                  <a:schemeClr val="hlink"/>
                </a:solidFill>
              </a:rPr>
              <a:t>ate at 	Restaurant A</a:t>
            </a:r>
            <a:r>
              <a:rPr lang="en-US" sz="1800" b="1" dirty="0" smtClean="0">
                <a:solidFill>
                  <a:schemeClr val="folHlink"/>
                </a:solidFill>
              </a:rPr>
              <a:t> were </a:t>
            </a:r>
            <a:r>
              <a:rPr lang="en-US" sz="1800" b="1" dirty="0" smtClean="0">
                <a:solidFill>
                  <a:schemeClr val="hlink"/>
                </a:solidFill>
              </a:rPr>
              <a:t>5.8 times more likely</a:t>
            </a:r>
            <a:r>
              <a:rPr lang="en-US" sz="1800" b="1" dirty="0" smtClean="0">
                <a:solidFill>
                  <a:schemeClr val="folHlink"/>
                </a:solidFill>
              </a:rPr>
              <a:t> to </a:t>
            </a:r>
            <a:r>
              <a:rPr lang="en-US" sz="1800" b="1" dirty="0" smtClean="0">
                <a:solidFill>
                  <a:schemeClr val="hlink"/>
                </a:solidFill>
              </a:rPr>
              <a:t>develop hepatitis A</a:t>
            </a:r>
            <a:r>
              <a:rPr lang="en-US" sz="1800" b="1" dirty="0" smtClean="0">
                <a:solidFill>
                  <a:schemeClr val="folHlink"/>
                </a:solidFill>
              </a:rPr>
              <a:t> than were </a:t>
            </a:r>
            <a:r>
              <a:rPr lang="en-US" sz="1800" b="1" dirty="0" smtClean="0">
                <a:solidFill>
                  <a:schemeClr val="hlink"/>
                </a:solidFill>
              </a:rPr>
              <a:t>people who did not eat there</a:t>
            </a:r>
            <a:r>
              <a:rPr lang="en-US" sz="1800" b="1" dirty="0" smtClean="0">
                <a:solidFill>
                  <a:schemeClr val="folHlink"/>
                </a:solidFill>
              </a:rPr>
              <a:t>.</a:t>
            </a:r>
            <a:r>
              <a:rPr lang="en-US" sz="2000" b="1" dirty="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folHlink"/>
                </a:solidFill>
              </a:rPr>
              <a:t>		a = # of case patients exposed          b = # of control exposed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folHlink"/>
                </a:solidFill>
              </a:rPr>
              <a:t>		c = # of case patients unexposed      d = # of control unexposed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14313"/>
            <a:ext cx="7572375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8: Refine Hypothesis and do Additional Studies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74088" cy="4800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1.</a:t>
            </a:r>
            <a:r>
              <a:rPr lang="en-US" sz="2800" b="1" smtClean="0"/>
              <a:t> 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confirmation of hypothesis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- where analytical studies do not confirm hypothesis. May need to look for a new vehicle or mode of transmission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en-US" sz="2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2.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specific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folHlink"/>
                </a:solidFill>
              </a:rPr>
              <a:t>– May need to be more specific in make up of case patients &amp; controls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folHlink"/>
                </a:solidFill>
              </a:rPr>
              <a:t>3.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Verify with environmental/laboratory studies</a:t>
            </a:r>
            <a:r>
              <a:rPr lang="en-US" sz="2800" b="1" smtClean="0"/>
              <a:t>  - </a:t>
            </a:r>
            <a:r>
              <a:rPr lang="en-US" sz="2800" b="1" smtClean="0">
                <a:solidFill>
                  <a:schemeClr val="folHlink"/>
                </a:solidFill>
              </a:rPr>
              <a:t>verification with very control conditions is very important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9: Implement Control and Preventative Measures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74088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1.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 soon as source is known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people are sick or hurting and need he must know agent &amp; source of agent + susceptibility of host+ chain of transmission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2.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Aim at chain of agent-source-host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break the chain of transmission at any of its 3 points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3.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 interrupt transmission or exposure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with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    vehicles as isolation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4.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 reduce susceptibility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with immunization,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    legal issues and/or education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 to Draw Conclusions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502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1.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Temporality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cause/exposure must precede effect/outcome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2.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Consistency</a:t>
            </a: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observation of association must be repeatable in different populations at different times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3.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Coherence, 1-1 relationship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exposure is always associated with outcome/ outcome is always caused by the specific exposure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4.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 of association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relationship is clear and risk estimate is high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5.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Biological plausibility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 biological explanation makes sense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smtClean="0">
                <a:solidFill>
                  <a:schemeClr val="folHlink"/>
                </a:solidFill>
              </a:rPr>
              <a:t>6.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Dose/response (biologic gradient)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folHlink"/>
                </a:solidFill>
              </a:rPr>
              <a:t>– increasing risk is associated with increasing 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10: Communicate Findings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345488" cy="38465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1.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Oral briefing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folHlink"/>
                </a:solidFill>
              </a:rPr>
              <a:t>– </a:t>
            </a:r>
            <a:r>
              <a:rPr lang="en-US" b="1" dirty="0" smtClean="0">
                <a:solidFill>
                  <a:schemeClr val="folHlink"/>
                </a:solidFill>
              </a:rPr>
              <a:t>inform local health officials or other need-to-know groups as soon as information is available</a:t>
            </a:r>
            <a:r>
              <a:rPr lang="en-US" b="1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folHlink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Written report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folHlink"/>
                </a:solidFill>
              </a:rPr>
              <a:t>– </a:t>
            </a:r>
            <a:r>
              <a:rPr lang="en-US" b="1" dirty="0" smtClean="0">
                <a:solidFill>
                  <a:schemeClr val="folHlink"/>
                </a:solidFill>
              </a:rPr>
              <a:t>usually done in scientific format for future reference, legal issues, and education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Types of Error in Data Collection - Division C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Relationships 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Error -</a:t>
            </a:r>
            <a:r>
              <a:rPr lang="en-US" alt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ar-S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divergence due to chance alone, of an observation on  sample from the true population value, leading to lack of precision in  measurement of association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altLang="ar-SA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error </a:t>
            </a:r>
            <a:r>
              <a:rPr lang="en-US" altLang="ar-S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 an epidemiologic study that results in an incorrect estimation of the association between exposure and health-related event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Types of Error in Data Collection – Div.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Non-Causal Relationships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Confounding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 </a:t>
            </a:r>
            <a:r>
              <a:rPr lang="en-US" alt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effects of two risk factors are mixed in the occurrence of the health-related event under study  - when an extraneous factor is related to both disease and exposure 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3038" cy="2286000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 for Division C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Descriptive Epidemiology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20000" cy="430371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Variance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deviation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error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 intervals of means 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MATERIALS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Point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content overview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Handout </a:t>
            </a:r>
            <a:r>
              <a:rPr lang="en-US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content information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Tournament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sample problems with key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Supervisor Guide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prep tips, event needs, and scoring tips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 Resources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&amp; Training Materials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on the Science Olympiad website at 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www.soinc.org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under Event Information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 Biology-Earth Science CD</a:t>
            </a:r>
            <a:r>
              <a:rPr lang="en-US" sz="2400" b="1" dirty="0" smtClean="0">
                <a:solidFill>
                  <a:srgbClr val="0033CC"/>
                </a:solidFill>
              </a:rPr>
              <a:t>, a </a:t>
            </a:r>
            <a:r>
              <a:rPr lang="en-US" sz="2400" b="1" dirty="0" smtClean="0">
                <a:solidFill>
                  <a:srgbClr val="FF0000"/>
                </a:solidFill>
              </a:rPr>
              <a:t>Disease Detectives CD </a:t>
            </a:r>
            <a:r>
              <a:rPr lang="en-US" sz="2400" b="1" dirty="0" smtClean="0">
                <a:solidFill>
                  <a:srgbClr val="0033CC"/>
                </a:solidFill>
              </a:rPr>
              <a:t>and the </a:t>
            </a:r>
            <a:r>
              <a:rPr lang="en-US" sz="2400" b="1" dirty="0" smtClean="0">
                <a:solidFill>
                  <a:srgbClr val="FF0000"/>
                </a:solidFill>
              </a:rPr>
              <a:t>Division B and Division C Test Packets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</a:rPr>
              <a:t>are available from SO store at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www.soinc.org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-228600"/>
            <a:ext cx="7793037" cy="25908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 for Division C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 Epidemiology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7713"/>
            <a:ext cx="7888288" cy="453548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Z-test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T-test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Paired T-test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Chi-square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McNemar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test for paired data 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Fischers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exact test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Cochran Mantel-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Haenszel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summary odds ratio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383462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B – Regional/State </a:t>
            </a:r>
          </a:p>
        </p:txBody>
      </p:sp>
      <p:sp>
        <p:nvSpPr>
          <p:cNvPr id="44035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97888" cy="49530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modes of transmission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Calculate health-related rates  (attack, incidence, prevalence, case fatality)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Calculate a simple relative risk and describe what it means 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Interpret epi curves, temporal patterns and other simple graphic presentations of health data..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List, discuss and recognize examples of disease causing agents (physical and biological)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Demonstrate an understanding and ability to use terms such as endemic, epidemic and pandemic; population versus sample, association versus cause.</a:t>
            </a:r>
          </a:p>
          <a:p>
            <a:pPr eaLnBrk="1" hangingPunct="1">
              <a:buClr>
                <a:schemeClr val="hlink"/>
              </a:buClr>
            </a:pPr>
            <a:r>
              <a:rPr lang="en-US" sz="2000" b="1" smtClean="0">
                <a:solidFill>
                  <a:schemeClr val="folHlink"/>
                </a:solidFill>
              </a:rPr>
              <a:t>Describe various types of prevention and control strategies (e.g. immunization, behavior change, etc) and situations where they might be used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B – National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Understand how units affect the relative magnitude of a set of rates with different units. 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Calculate appropriate measures of risk when given the study design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Complete tables when given all data needed to complete calculations.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Propose a reasonable intervention to a public health problem.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Recognize gaps in  information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14313"/>
            <a:ext cx="7038975" cy="14620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C – Regional/State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74088" cy="50292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Recognize differences between study designs ,</a:t>
            </a:r>
            <a:r>
              <a:rPr lang="en-US" sz="2800" b="1" smtClean="0">
                <a:solidFill>
                  <a:srgbClr val="0033CC"/>
                </a:solidFill>
              </a:rPr>
              <a:t>Types of Error, and</a:t>
            </a:r>
            <a:r>
              <a:rPr lang="en-US" sz="2800" b="1" smtClean="0">
                <a:solidFill>
                  <a:srgbClr val="FF0000"/>
                </a:solidFill>
              </a:rPr>
              <a:t> do Statistical Analysis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Calculate measures of risk (e.g. relative risk or odds ratio) when given a description of the study design 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Calculate measures based on data that is not given but that can be readily extracted. 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smtClean="0">
                <a:solidFill>
                  <a:schemeClr val="folHlink"/>
                </a:solidFill>
              </a:rPr>
              <a:t>Recognize how gaps in information influence the ability to extend conclusions to the general population.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C – National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9530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b="1" dirty="0" smtClean="0">
                <a:solidFill>
                  <a:schemeClr val="folHlink"/>
                </a:solidFill>
              </a:rPr>
              <a:t>Recognize unmentioned factors that may influence results.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dirty="0" smtClean="0">
                <a:solidFill>
                  <a:schemeClr val="folHlink"/>
                </a:solidFill>
              </a:rPr>
              <a:t>Recognize </a:t>
            </a:r>
            <a:r>
              <a:rPr lang="en-US" sz="2800" b="1" dirty="0" smtClean="0">
                <a:solidFill>
                  <a:srgbClr val="0033CC"/>
                </a:solidFill>
              </a:rPr>
              <a:t>Types of Error and</a:t>
            </a:r>
            <a:r>
              <a:rPr lang="en-US" sz="2800" b="1" dirty="0" smtClean="0">
                <a:solidFill>
                  <a:srgbClr val="FF0000"/>
                </a:solidFill>
              </a:rPr>
              <a:t> do Statistical Analysis </a:t>
            </a:r>
            <a:endParaRPr lang="en-US" sz="2800" b="1" dirty="0" smtClean="0">
              <a:solidFill>
                <a:srgbClr val="0033CC"/>
              </a:solidFill>
            </a:endParaRPr>
          </a:p>
          <a:p>
            <a:pPr eaLnBrk="1" hangingPunct="1">
              <a:buClr>
                <a:schemeClr val="hlink"/>
              </a:buClr>
            </a:pPr>
            <a:r>
              <a:rPr lang="en-US" sz="2800" b="1" dirty="0" smtClean="0">
                <a:solidFill>
                  <a:schemeClr val="folHlink"/>
                </a:solidFill>
              </a:rPr>
              <a:t>Convert between rates with different basic units (e.g. incidence per 10000 persons/year to incidence per 100 persons/week).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b="1" dirty="0" smtClean="0">
                <a:solidFill>
                  <a:schemeClr val="folHlink"/>
                </a:solidFill>
              </a:rPr>
              <a:t>Propose a means to evaluate the effectiveness of an intervention or control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 Text Books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7713"/>
            <a:ext cx="8421688" cy="56784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Epidemiology 3</a:t>
            </a:r>
            <a:r>
              <a:rPr lang="en-US" sz="20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 from CDC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hlinkClick r:id="rId2"/>
              </a:rPr>
              <a:t>http://www.cdc.gov/osels/scientific_edu/SS1978/SS1978.pd</a:t>
            </a:r>
            <a:r>
              <a:rPr lang="en-US" sz="2000" dirty="0" smtClean="0">
                <a:hlinkClick r:id="rId2"/>
              </a:rPr>
              <a:t>f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 Basics published by the World Health Organization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b="1" dirty="0" smtClean="0">
                <a:hlinkClick r:id="rId3"/>
              </a:rPr>
              <a:t>http://whqlibdoc.who.int/publications/2006/9241547073_eng.pd</a:t>
            </a:r>
            <a:r>
              <a:rPr lang="en-US" sz="1800" dirty="0" smtClean="0">
                <a:hlinkClick r:id="rId3"/>
              </a:rPr>
              <a:t>f</a:t>
            </a: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Basic-Statistics-and-Epidemiology-a-Practical-Guide</a:t>
            </a:r>
            <a:r>
              <a:rPr lang="en-US" sz="2000" dirty="0" smtClean="0"/>
              <a:t> </a:t>
            </a:r>
            <a:r>
              <a:rPr lang="en-US" sz="1800" b="1" dirty="0" smtClean="0">
                <a:hlinkClick r:id="rId4"/>
              </a:rPr>
              <a:t>http://www.scribd.com/doc/7885761/Basic-Statistics-and-Epidemiology-a-Practical-Guide</a:t>
            </a:r>
            <a:endParaRPr lang="en-US" sz="18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412038" cy="14620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26488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 </a:t>
            </a: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is Population Growth Causes of Health Problems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Definitions</a:t>
            </a:r>
            <a:r>
              <a:rPr lang="en-US" sz="2000" b="1" dirty="0" smtClean="0">
                <a:solidFill>
                  <a:schemeClr val="folHlink"/>
                </a:solidFill>
              </a:rPr>
              <a:t> of basic epidemiologic terms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Categories</a:t>
            </a:r>
            <a:r>
              <a:rPr lang="en-US" sz="2000" b="1" dirty="0" smtClean="0">
                <a:solidFill>
                  <a:schemeClr val="folHlink"/>
                </a:solidFill>
              </a:rPr>
              <a:t> of disease causing agents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Modes</a:t>
            </a:r>
            <a:r>
              <a:rPr lang="en-US" sz="2000" b="1" dirty="0" smtClean="0">
                <a:solidFill>
                  <a:schemeClr val="folHlink"/>
                </a:solidFill>
              </a:rPr>
              <a:t> of disease spread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Triads</a:t>
            </a:r>
            <a:r>
              <a:rPr lang="en-US" sz="2000" b="1" dirty="0" smtClean="0">
                <a:solidFill>
                  <a:schemeClr val="folHlink"/>
                </a:solidFill>
              </a:rPr>
              <a:t> of analysis (e.g., person/place/time &amp; agent/host/environment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</a:rPr>
              <a:t>Basis for taking action</a:t>
            </a:r>
            <a:r>
              <a:rPr lang="en-US" sz="2000" b="1" dirty="0" smtClean="0">
                <a:solidFill>
                  <a:schemeClr val="folHlink"/>
                </a:solidFill>
              </a:rPr>
              <a:t> to control and prevent the spread of disease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 Skills</a:t>
            </a:r>
            <a:r>
              <a:rPr lang="en-US" sz="2000" dirty="0" smtClean="0">
                <a:solidFill>
                  <a:schemeClr val="folHlink"/>
                </a:solidFill>
              </a:rPr>
              <a:t> – </a:t>
            </a:r>
            <a:r>
              <a:rPr lang="en-US" sz="2000" b="1" dirty="0" smtClean="0">
                <a:solidFill>
                  <a:schemeClr val="folHlink"/>
                </a:solidFill>
              </a:rPr>
              <a:t>hypothesis, observations, inferences, predictions, variable analysis, data analysis, calculations, and conclusions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Event Parameters</a:t>
            </a:r>
            <a:r>
              <a:rPr lang="en-US" sz="2000" dirty="0" smtClean="0">
                <a:solidFill>
                  <a:schemeClr val="folHlink"/>
                </a:solidFill>
              </a:rPr>
              <a:t> – </a:t>
            </a:r>
            <a:r>
              <a:rPr lang="en-US" sz="2000" b="1" dirty="0" smtClean="0">
                <a:solidFill>
                  <a:schemeClr val="folHlink"/>
                </a:solidFill>
              </a:rPr>
              <a:t>be sure to check the rules for resources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Population Growth Causes of Health Problems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421688" cy="4379913"/>
          </a:xfrm>
        </p:spPr>
        <p:txBody>
          <a:bodyPr/>
          <a:lstStyle/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Water Quality, Water Pollution, Water Demands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Sanitation Needs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Growth of Slums and Household Environment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Environmental Degradation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Air Pollution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Infectious Disease Outbreaks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Rapid Spread of Disease via Public Transportation and Air Travel 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Food Quality and Food Contamination  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Lack of food in poor nations vs. unhealthy fast food and drinks in technological societies 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Availability of health care for the poor and the aged</a:t>
            </a:r>
          </a:p>
          <a:p>
            <a:pPr lvl="0"/>
            <a:r>
              <a:rPr lang="en-US" sz="2000" b="1" dirty="0" smtClean="0">
                <a:solidFill>
                  <a:srgbClr val="008000"/>
                </a:solidFill>
              </a:rPr>
              <a:t>People moving into uninhabited areas = new pathogens as Lyme Disease and Ebola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Makeup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50288" cy="40751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Format and material</a:t>
            </a:r>
            <a:r>
              <a:rPr lang="en-US" sz="2800" dirty="0" smtClean="0">
                <a:solidFill>
                  <a:schemeClr val="folHlink"/>
                </a:solidFill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the Division B and C event is similar except that the level of reasoning and math skills should be consistent with the grade level.  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Div. C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include some statistics-not more than 10% of competition 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Differences</a:t>
            </a:r>
            <a:r>
              <a:rPr 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between the two levels should be reflected in both the type of questions asked and the scoring rubrics.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32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  <a:r>
              <a:rPr lang="en-US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955088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Health of populations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instead of individuals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method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organized problem solving</a:t>
            </a:r>
            <a:endParaRPr lang="en-US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Distribution and determinants of disease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human populations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Prevent and control </a:t>
            </a: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those diseases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Health-related events</a:t>
            </a:r>
            <a:r>
              <a:rPr lang="en-US" sz="2400" b="1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chronic diseases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 problems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behavioral problems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injuries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infectious diseases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8">
      <a:dk1>
        <a:srgbClr val="000000"/>
      </a:dk1>
      <a:lt1>
        <a:srgbClr val="FFFFFF"/>
      </a:lt1>
      <a:dk2>
        <a:srgbClr val="CC99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FF99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CC99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844</TotalTime>
  <Words>2360</Words>
  <Application>Microsoft Office PowerPoint</Application>
  <PresentationFormat>On-screen Show (4:3)</PresentationFormat>
  <Paragraphs>343</Paragraphs>
  <Slides>44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Blends</vt:lpstr>
      <vt:lpstr> 2016 DISEASE DETECTIVES (B,C)</vt:lpstr>
      <vt:lpstr>Event Rules – 2016 </vt:lpstr>
      <vt:lpstr>Event Rules – 2016 </vt:lpstr>
      <vt:lpstr>TRAINING MATERIALS</vt:lpstr>
      <vt:lpstr>On-line Text Books </vt:lpstr>
      <vt:lpstr>Epidemiology</vt:lpstr>
      <vt:lpstr>Some Population Growth Causes of Health Problems </vt:lpstr>
      <vt:lpstr>Event Makeup</vt:lpstr>
      <vt:lpstr>EPIDEMIOLOGY </vt:lpstr>
      <vt:lpstr>Types of skills needed </vt:lpstr>
      <vt:lpstr>Scientific Method as related to Disease Detectives </vt:lpstr>
      <vt:lpstr> Outbreak Investigation 10 Steps  </vt:lpstr>
      <vt:lpstr>Step 1: Prepare for Field Work</vt:lpstr>
      <vt:lpstr>Step 2: Establish the Existence of an Outbreak </vt:lpstr>
      <vt:lpstr>Step 3: Verify the Diagnosis</vt:lpstr>
      <vt:lpstr>Step 4: Define and Identify Cases </vt:lpstr>
      <vt:lpstr>Case Definition for  Influenza-like (ILI) </vt:lpstr>
      <vt:lpstr>Identifying cases </vt:lpstr>
      <vt:lpstr>Line Listing </vt:lpstr>
      <vt:lpstr>Sample Line Listing </vt:lpstr>
      <vt:lpstr>Step 5:  Describe in terms of  Time, Place and Person Triad</vt:lpstr>
      <vt:lpstr>EPI Curve (Epidemic Curve)  </vt:lpstr>
      <vt:lpstr>Types of Descriptive Studies </vt:lpstr>
      <vt:lpstr>Step 6: Develop Hypothesis (Agent/Host/Environment triad)</vt:lpstr>
      <vt:lpstr>Step 7: Evaluate Hypothesis  (Analytical Studies = Control Group)</vt:lpstr>
      <vt:lpstr>Cohort Study – Exposure</vt:lpstr>
      <vt:lpstr>Sample Cohort Study  using  2 X 2 table</vt:lpstr>
      <vt:lpstr>Calculating Attack Rate &amp; Relative Risk </vt:lpstr>
      <vt:lpstr>Interpreting Results of Cohort Study   </vt:lpstr>
      <vt:lpstr>Case Control - Illness</vt:lpstr>
      <vt:lpstr>Sample Case-Control Study </vt:lpstr>
      <vt:lpstr>Calculating Odds Ratio </vt:lpstr>
      <vt:lpstr>Step 8: Refine Hypothesis and do Additional Studies </vt:lpstr>
      <vt:lpstr>Step 9: Implement Control and Preventative Measures </vt:lpstr>
      <vt:lpstr>Criteria to Draw Conclusions </vt:lpstr>
      <vt:lpstr>Step 10: Communicate Findings </vt:lpstr>
      <vt:lpstr>Potential Types of Error in Data Collection - Division C</vt:lpstr>
      <vt:lpstr>Potential Types of Error in Data Collection – Div. C</vt:lpstr>
      <vt:lpstr>     Statistics for Division C Descriptive Epidemiology </vt:lpstr>
      <vt:lpstr>  Statistics for Division C Analytic Epidemiology  </vt:lpstr>
      <vt:lpstr>Division B – Regional/State </vt:lpstr>
      <vt:lpstr>Division B – National </vt:lpstr>
      <vt:lpstr>Division C – Regional/State</vt:lpstr>
      <vt:lpstr>Division C – National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DETECTIVES (B,C)</dc:title>
  <dc:creator>Preferred Customer</dc:creator>
  <cp:lastModifiedBy>Karen Lancour</cp:lastModifiedBy>
  <cp:revision>80</cp:revision>
  <dcterms:created xsi:type="dcterms:W3CDTF">2005-06-25T13:52:21Z</dcterms:created>
  <dcterms:modified xsi:type="dcterms:W3CDTF">2015-05-29T21:46:11Z</dcterms:modified>
</cp:coreProperties>
</file>