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44"/>
  </p:notesMasterIdLst>
  <p:sldIdLst>
    <p:sldId id="256" r:id="rId2"/>
    <p:sldId id="291" r:id="rId3"/>
    <p:sldId id="292" r:id="rId4"/>
    <p:sldId id="257" r:id="rId5"/>
    <p:sldId id="293" r:id="rId6"/>
    <p:sldId id="378" r:id="rId7"/>
    <p:sldId id="403" r:id="rId8"/>
    <p:sldId id="410" r:id="rId9"/>
    <p:sldId id="379" r:id="rId10"/>
    <p:sldId id="380" r:id="rId11"/>
    <p:sldId id="381" r:id="rId12"/>
    <p:sldId id="382" r:id="rId13"/>
    <p:sldId id="383" r:id="rId14"/>
    <p:sldId id="384" r:id="rId15"/>
    <p:sldId id="408" r:id="rId16"/>
    <p:sldId id="409" r:id="rId17"/>
    <p:sldId id="385" r:id="rId18"/>
    <p:sldId id="405" r:id="rId19"/>
    <p:sldId id="386" r:id="rId20"/>
    <p:sldId id="392" r:id="rId21"/>
    <p:sldId id="404" r:id="rId22"/>
    <p:sldId id="312" r:id="rId23"/>
    <p:sldId id="406" r:id="rId24"/>
    <p:sldId id="393" r:id="rId25"/>
    <p:sldId id="387" r:id="rId26"/>
    <p:sldId id="388" r:id="rId27"/>
    <p:sldId id="389" r:id="rId28"/>
    <p:sldId id="390" r:id="rId29"/>
    <p:sldId id="391" r:id="rId30"/>
    <p:sldId id="407" r:id="rId31"/>
    <p:sldId id="395" r:id="rId32"/>
    <p:sldId id="396" r:id="rId33"/>
    <p:sldId id="399" r:id="rId34"/>
    <p:sldId id="400" r:id="rId35"/>
    <p:sldId id="401" r:id="rId36"/>
    <p:sldId id="300" r:id="rId37"/>
    <p:sldId id="402" r:id="rId38"/>
    <p:sldId id="301" r:id="rId39"/>
    <p:sldId id="302" r:id="rId40"/>
    <p:sldId id="398" r:id="rId41"/>
    <p:sldId id="397" r:id="rId42"/>
    <p:sldId id="30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B5"/>
    <a:srgbClr val="FF0000"/>
    <a:srgbClr val="EE12BF"/>
    <a:srgbClr val="E83618"/>
    <a:srgbClr val="CC3300"/>
    <a:srgbClr val="B8AD48"/>
    <a:srgbClr val="6A4076"/>
    <a:srgbClr val="00FF00"/>
    <a:srgbClr val="96969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60"/>
  </p:normalViewPr>
  <p:slideViewPr>
    <p:cSldViewPr>
      <p:cViewPr varScale="1">
        <p:scale>
          <a:sx n="42" d="100"/>
          <a:sy n="42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67F0803-A7C8-4134-87E7-BC2B42B9B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0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70C1E-D9E5-4C55-A8F3-1789B9BDDCF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742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D93D1-F1BF-4289-97C1-9579E0AC8E5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4046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E05F5C-1FE0-4607-9E93-17466F9018C5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176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9pPr>
          </a:lstStyle>
          <a:p>
            <a:fld id="{8CA1438E-8720-4BB7-9E3B-D49A4B73C1B8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549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F0803-A7C8-4134-87E7-BC2B42B9B85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1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B71AD5-57BE-42F5-BE1E-1C356819D6A8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672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F0803-A7C8-4134-87E7-BC2B42B9B85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CC433-A0B2-4A7A-BFB5-902E8393CCBF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92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8CD0464-D54A-4BD1-AF9C-64CF94075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80CF-154B-44D7-B2FE-40AAA8BF1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B77D-444F-4993-9B8A-7829E566F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67A3A-AF68-43F1-9B5A-036B0CA72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458D7-E020-4B47-845C-38E8AD55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426D0-C41B-41C5-AE54-EF25B99D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9D1F6-5F24-42A3-B28B-AEAFE8A12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4A653-93E9-4987-B337-1C0A03B37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7DC64-78E9-4470-A0C8-5689FF90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DB80-0F66-4FD0-AB5B-7CA321668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4D1A-F039-4E53-86D6-745EBCAA5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D3E98-68F8-41C7-BBE9-0643E2226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9C2A1-90B9-4A83-BB7F-C667E28CF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A3D52-6093-47FE-B23C-03A73B254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26247519-58D4-4416-BE9A-8E3666C11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nc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asivespeciesinfo.gov/laws/statelaws.s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asivespeciesinfo.gov/index.s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isn.org/documents/compendium%20for%20website_links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inc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nc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382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2016 INVASIVE SPECIES 			(B&amp;C)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733800" y="4724400"/>
            <a:ext cx="5181600" cy="1524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KAREN LANCOUR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National Rules Committee Chairman- Life Sciences</a:t>
            </a:r>
          </a:p>
        </p:txBody>
      </p:sp>
      <p:pic>
        <p:nvPicPr>
          <p:cNvPr id="3076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20148"/>
            <a:ext cx="39010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Situation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Karen\Pictures\1- INVASIVE SPECIES\Invasive Specie Diagrams\Invasive Species Mode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772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0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Invasion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69288" cy="4648200"/>
          </a:xfrm>
        </p:spPr>
        <p:txBody>
          <a:bodyPr/>
          <a:lstStyle/>
          <a:p>
            <a:pPr lvl="0" fontAlgn="auto" hangingPunct="1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 of human activity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</a:t>
            </a:r>
            <a:r>
              <a:rPr lang="en-US" sz="24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50,000 exotic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organisms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 in US every year – globalization has increased individual and commercial long distance travel and trade resulting in the altering of important waterways</a:t>
            </a:r>
            <a:r>
              <a:rPr lang="en-US" sz="24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Non-native species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introduced as a result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some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become</a:t>
            </a:r>
            <a:r>
              <a:rPr lang="en-US" sz="24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species.  </a:t>
            </a:r>
          </a:p>
          <a:p>
            <a:pPr lvl="0" fontAlgn="auto" hangingPunct="1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Rule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–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24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introduced exotics will live at all due to wrong climate, food availability and other factors; of the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live, only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actually breed and become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</a:t>
            </a:r>
            <a:r>
              <a:rPr lang="en-US" sz="24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EPA estimates.</a:t>
            </a:r>
            <a:r>
              <a:rPr lang="en-US" sz="2400" b="1" dirty="0" smtClean="0">
                <a:solidFill>
                  <a:srgbClr val="EE1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6,500 established invasive species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U.S. (USGS)</a:t>
            </a:r>
            <a:endParaRPr lang="en-US" dirty="0">
              <a:solidFill>
                <a:srgbClr val="0B0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410575" cy="11572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Vectors or Modes for Invasion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Karen\Pictures\1- INVASIVE SPECIES\Invasive Specie Diagrams\Invasive Species Pathway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5344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9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313"/>
            <a:ext cx="8334375" cy="1081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Intentional Release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447800"/>
            <a:ext cx="8269288" cy="5257799"/>
          </a:xfrm>
        </p:spPr>
        <p:txBody>
          <a:bodyPr/>
          <a:lstStyle/>
          <a:p>
            <a:pPr lvl="0" fontAlgn="auto" hangingPunct="1"/>
            <a:r>
              <a:rPr lang="en-US" sz="1600" b="1" dirty="0" smtClean="0">
                <a:solidFill>
                  <a:srgbClr val="B8A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Intentional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Release- </a:t>
            </a:r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of  Target Species into the Environment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Purposes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nutria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for Agriculture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for Forestry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for Soil Improvements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suppression, erosion control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Aesthetic reasons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honeysuckle, purple loosestrife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Ornamental Plants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Purposes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starlings, Asian Shore crabs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and Mammals for Hunting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Misguided Environmental Projects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Kudzu, Multiflora rose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</a:t>
            </a:r>
            <a:r>
              <a:rPr lang="en-US" sz="16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species intended as controls become invasive 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 Pets and Pet Trade</a:t>
            </a:r>
          </a:p>
          <a:p>
            <a:pPr lvl="1" fontAlgn="auto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Naturalization societies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 fans 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to release all birds mentioned in works of Shakespeare – 12 birds released including European Starling 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Domestic animals</a:t>
            </a:r>
          </a:p>
          <a:p>
            <a:pPr lvl="1" fontAlgn="auto" hangingPunct="1"/>
            <a:r>
              <a:rPr lang="en-US" sz="16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of lab animals or plants </a:t>
            </a:r>
            <a:r>
              <a:rPr 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science teachers and researchers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93037" cy="11572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 Release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69288" cy="5410200"/>
          </a:xfrm>
        </p:spPr>
        <p:txBody>
          <a:bodyPr/>
          <a:lstStyle/>
          <a:p>
            <a:pPr marL="0" lvl="0" indent="0" fontAlgn="auto" hangingPunct="1">
              <a:buNone/>
            </a:pPr>
            <a:r>
              <a:rPr lang="en-US" sz="1800" b="1" dirty="0" smtClean="0">
                <a:solidFill>
                  <a:srgbClr val="B8A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Release of Non-Target Species 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Ballast water in ships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(Green crab, Zebra Mussel, Comb Jellyfish) </a:t>
            </a:r>
          </a:p>
          <a:p>
            <a:pPr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Canals – 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St. Lawrence River &amp; Great Lake system </a:t>
            </a:r>
            <a:endParaRPr lang="en-US" sz="1800" b="1" dirty="0">
              <a:solidFill>
                <a:srgbClr val="6A40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Timber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unprocessed wood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 release of organisms –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gypsy moth, “Killer” African bees 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Contaminants of Seed Stock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 Shipments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in packing material 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(European Green Crab to CA, Horned Asian Beetle)</a:t>
            </a:r>
          </a:p>
          <a:p>
            <a:pPr lvl="0" fontAlgn="auto"/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By-pass natural barriers </a:t>
            </a: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Cars and Planes</a:t>
            </a:r>
            <a:endParaRPr lang="en-US" sz="1800" b="1" dirty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Tourists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Luggage</a:t>
            </a: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Hitchhikers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Packing Material, Cargo</a:t>
            </a: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Contaminants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Hitchhikers with Produce</a:t>
            </a:r>
          </a:p>
          <a:p>
            <a:pPr lvl="0" fontAlgn="auto"/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Contaminants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Hitchhikers with Ornamental Plants</a:t>
            </a:r>
          </a:p>
          <a:p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Contaminants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Hitchhikers with Aquaculture</a:t>
            </a:r>
          </a:p>
        </p:txBody>
      </p:sp>
    </p:spTree>
    <p:extLst>
      <p:ext uri="{BB962C8B-B14F-4D97-AF65-F5344CB8AC3E}">
        <p14:creationId xmlns:p14="http://schemas.microsoft.com/office/powerpoint/2010/main" val="5588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Invasive Species 	on Ecosystems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competition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native species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species diversity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 native species to become endangered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Short-circuit interactions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natural communities &amp; disrupt natural food web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 entire ecosystem functions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water availability and nutrient cycle </a:t>
            </a:r>
          </a:p>
          <a:p>
            <a:endParaRPr lang="en-US" b="1" dirty="0">
              <a:solidFill>
                <a:srgbClr val="0B0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4313"/>
            <a:ext cx="7419975" cy="130968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EFFECTS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7712"/>
            <a:ext cx="8421688" cy="46878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 of dollars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damage to forests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property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agricultural productivity, public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operations, native fisheries,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outdoor recreation</a:t>
            </a:r>
            <a:endParaRPr lang="en-US" b="1" dirty="0" smtClean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Billions of dollars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programs by federal and state agencies to control invasive species 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damages per year</a:t>
            </a:r>
            <a:endParaRPr lang="en-US" b="1" dirty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8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4313"/>
            <a:ext cx="88677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Tracking the Aquatic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Karen\Pictures\1- INVASIVE SPECIES\Tracking the Invader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" y="1981200"/>
            <a:ext cx="4780756" cy="205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aren\Pictures\1- INVASIVE SPECIES\Invasive Specie Diagrams\Invasive Species Pathways &amp; Origin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5490845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5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by State 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01000" cy="5000625"/>
          </a:xfrm>
        </p:spPr>
      </p:pic>
    </p:spTree>
    <p:extLst>
      <p:ext uri="{BB962C8B-B14F-4D97-AF65-F5344CB8AC3E}">
        <p14:creationId xmlns:p14="http://schemas.microsoft.com/office/powerpoint/2010/main" val="12697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4313"/>
            <a:ext cx="87153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Invasion Process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2" y="2057400"/>
            <a:ext cx="7610310" cy="41148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5338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14313"/>
            <a:ext cx="6172200" cy="14620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Rules – 2016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9900"/>
                </a:solidFill>
              </a:rPr>
              <a:t>	</a:t>
            </a:r>
            <a:r>
              <a:rPr lang="en-US" sz="3600" b="1" dirty="0" smtClean="0">
                <a:solidFill>
                  <a:srgbClr val="7030A0"/>
                </a:solidFill>
              </a:rPr>
              <a:t>DISCLAIMER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EE12BF"/>
                </a:solidFill>
              </a:rPr>
              <a:t>This presentation was prepared using draft rules.  There may be some changes in the final copy of the rules.</a:t>
            </a:r>
            <a:r>
              <a:rPr lang="en-US" b="1" dirty="0" smtClean="0">
                <a:solidFill>
                  <a:srgbClr val="B7B249"/>
                </a:solidFill>
              </a:rPr>
              <a:t> 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The rules which will be in your Coaches Manual and Student Manuals will be the official rules.</a:t>
            </a:r>
            <a:r>
              <a:rPr lang="en-US" sz="1200" dirty="0" smtClean="0">
                <a:solidFill>
                  <a:srgbClr val="7030A0"/>
                </a:solidFill>
              </a:rPr>
              <a:t/>
            </a:r>
            <a:br>
              <a:rPr lang="en-US" sz="1200" dirty="0" smtClean="0">
                <a:solidFill>
                  <a:srgbClr val="7030A0"/>
                </a:solidFill>
              </a:rPr>
            </a:br>
            <a:endParaRPr lang="en-US" sz="12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4648199" cy="1676399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PROCESS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5943600" cy="1828801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St. Lawrence Seaway </a:t>
            </a: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common name for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system of canals</a:t>
            </a:r>
            <a:r>
              <a:rPr lang="en-US" altLang="en-US" sz="1600" b="1" dirty="0" smtClean="0">
                <a:solidFill>
                  <a:srgbClr val="B8A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permits ocean-going vessels to travel from the Atlantic Ocean to the North American Great Lakes, as far as Lake Superior.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Niagara Falls </a:t>
            </a: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 major challenge – </a:t>
            </a:r>
            <a:r>
              <a:rPr lang="en-US" alt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Weland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Canal </a:t>
            </a: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 system set up to bypass falls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Seaway opened in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1959 </a:t>
            </a:r>
            <a:r>
              <a:rPr lang="en-US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</a:t>
            </a:r>
            <a:r>
              <a:rPr lang="en-US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$470 million US dollars. </a:t>
            </a:r>
            <a:endParaRPr lang="en-US" altLang="en-US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000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4" y="3581400"/>
            <a:ext cx="6163635" cy="3183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05000"/>
            <a:ext cx="1683654" cy="2268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-125412"/>
            <a:ext cx="2388504" cy="1791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2" y="5150412"/>
            <a:ext cx="3214688" cy="9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of St. Lawrence Seaway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17713"/>
            <a:ext cx="8802688" cy="4114800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7030A0"/>
                </a:solidFill>
              </a:rPr>
              <a:t>The creation of the seaway also led to the introduction of </a:t>
            </a:r>
            <a:r>
              <a:rPr lang="en-US" altLang="en-US" sz="2400" b="1" dirty="0">
                <a:solidFill>
                  <a:srgbClr val="00B050"/>
                </a:solidFill>
              </a:rPr>
              <a:t>foreign species </a:t>
            </a:r>
            <a:r>
              <a:rPr lang="en-US" altLang="en-US" sz="2400" b="1" dirty="0">
                <a:solidFill>
                  <a:srgbClr val="7030A0"/>
                </a:solidFill>
              </a:rPr>
              <a:t>of aquatic animals, including the </a:t>
            </a:r>
            <a:r>
              <a:rPr lang="en-US" altLang="en-US" sz="2400" b="1" dirty="0">
                <a:solidFill>
                  <a:srgbClr val="FF0000"/>
                </a:solidFill>
              </a:rPr>
              <a:t>sea lamprey</a:t>
            </a:r>
            <a:r>
              <a:rPr lang="en-US" altLang="en-US" sz="2400" b="1" dirty="0">
                <a:solidFill>
                  <a:srgbClr val="7030A0"/>
                </a:solidFill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</a:rPr>
              <a:t>alewife</a:t>
            </a:r>
            <a:r>
              <a:rPr lang="en-US" altLang="en-US" sz="2400" b="1" dirty="0">
                <a:solidFill>
                  <a:srgbClr val="7030A0"/>
                </a:solidFill>
              </a:rPr>
              <a:t>, and the </a:t>
            </a:r>
            <a:r>
              <a:rPr lang="en-US" altLang="en-US" sz="2400" b="1" dirty="0">
                <a:solidFill>
                  <a:srgbClr val="FF0000"/>
                </a:solidFill>
              </a:rPr>
              <a:t>zebra mussel</a:t>
            </a:r>
            <a:r>
              <a:rPr lang="en-US" altLang="en-US" sz="2400" b="1" dirty="0">
                <a:solidFill>
                  <a:srgbClr val="7030A0"/>
                </a:solidFill>
              </a:rPr>
              <a:t> as well as plant species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into </a:t>
            </a:r>
            <a:r>
              <a:rPr lang="en-US" altLang="en-US" sz="2400" b="1" dirty="0">
                <a:solidFill>
                  <a:srgbClr val="7030A0"/>
                </a:solidFill>
              </a:rPr>
              <a:t>the Great Lakes Basin. </a:t>
            </a:r>
            <a:endParaRPr lang="en-US" altLang="en-US" sz="2400" b="1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 smtClean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7030A0"/>
                </a:solidFill>
              </a:rPr>
              <a:t>These organisms were </a:t>
            </a:r>
            <a:r>
              <a:rPr lang="en-US" altLang="en-US" sz="2400" b="1" dirty="0">
                <a:solidFill>
                  <a:srgbClr val="FF0000"/>
                </a:solidFill>
              </a:rPr>
              <a:t>introduced</a:t>
            </a:r>
            <a:r>
              <a:rPr lang="en-US" altLang="en-US" sz="2400" b="1" dirty="0">
                <a:solidFill>
                  <a:srgbClr val="7030A0"/>
                </a:solidFill>
              </a:rPr>
              <a:t> via </a:t>
            </a:r>
            <a:r>
              <a:rPr lang="en-US" altLang="en-US" sz="2400" b="1" dirty="0">
                <a:solidFill>
                  <a:srgbClr val="FF0000"/>
                </a:solidFill>
              </a:rPr>
              <a:t>ballast water </a:t>
            </a:r>
            <a:r>
              <a:rPr lang="en-US" altLang="en-US" sz="2400" b="1" dirty="0">
                <a:solidFill>
                  <a:srgbClr val="7030A0"/>
                </a:solidFill>
              </a:rPr>
              <a:t>from oceanic vessels.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43" y="3657600"/>
            <a:ext cx="1348597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14800"/>
            <a:ext cx="3535246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7" y="4095750"/>
            <a:ext cx="2155741" cy="1424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24" y="5105400"/>
            <a:ext cx="713204" cy="4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624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Ballast </a:t>
            </a: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Water Problem </a:t>
            </a:r>
            <a:endParaRPr lang="en-US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6029278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36942"/>
            <a:ext cx="2605474" cy="1711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14800"/>
            <a:ext cx="2438400" cy="15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Zebra Mussel Spread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2585"/>
            <a:ext cx="3200400" cy="21820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82585"/>
            <a:ext cx="3333750" cy="2269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70861"/>
            <a:ext cx="3200400" cy="21789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80071"/>
            <a:ext cx="3333750" cy="22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4313"/>
            <a:ext cx="87915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Great Lakes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Time series of aquatic invaders discovered in the Great Lakes since 18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705600" cy="42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5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391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Karen\Pictures\1- INVASIVE SPECIES\Invasive Specie Diagrams\Invasive Species Characteristic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9342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7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4313"/>
            <a:ext cx="8715375" cy="1081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Invasion Curve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Users\Karen\Pictures\1- INVASIVE SPECIES\Invasive Specie Diagrams\Invasion Curv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0104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1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4105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for the 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Invasive Species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1"/>
            <a:ext cx="792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Methods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458200" cy="4227513"/>
          </a:xfrm>
        </p:spPr>
        <p:txBody>
          <a:bodyPr/>
          <a:lstStyle/>
          <a:p>
            <a:pPr lvl="0" fontAlgn="auto" hangingPunct="1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</a:p>
          <a:p>
            <a:pPr lvl="0" fontAlgn="auto" hangingPunct="1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Eradicating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invaders soon after invasion </a:t>
            </a:r>
          </a:p>
          <a:p>
            <a:pPr lvl="0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(manual &amp; mechanical) </a:t>
            </a:r>
          </a:p>
          <a:p>
            <a:pPr lvl="0" fontAlgn="auto" hangingPunct="1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Ecosystem Management </a:t>
            </a:r>
          </a:p>
          <a:p>
            <a:pPr lvl="0" fontAlgn="auto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– </a:t>
            </a: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enemies </a:t>
            </a:r>
          </a:p>
          <a:p>
            <a:pPr lvl="0" fontAlgn="auto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pesticides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auto" hangingPunct="1"/>
            <a:r>
              <a:rPr lang="en-US" sz="2800" b="1" dirty="0" smtClean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US" sz="2800" b="1" dirty="0">
                <a:solidFill>
                  <a:srgbClr val="E836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 Management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a combination of methods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OFTEN MOST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Effects </a:t>
            </a:r>
            <a:b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Control Methods 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574088" cy="4038600"/>
          </a:xfrm>
        </p:spPr>
        <p:txBody>
          <a:bodyPr/>
          <a:lstStyle/>
          <a:p>
            <a:pPr lvl="0" fontAlgn="auto" hangingPunct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species can become invasive</a:t>
            </a:r>
          </a:p>
          <a:p>
            <a:pPr lvl="0" fontAlgn="auto" hangingPunct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kill native species </a:t>
            </a:r>
          </a:p>
          <a:p>
            <a:pPr lvl="0" fontAlgn="auto" hangingPunct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miss removing some of the invasive species</a:t>
            </a:r>
          </a:p>
          <a:p>
            <a:pPr lvl="0" fontAlgn="auto" hangingPunct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apathy and lack of awareness</a:t>
            </a:r>
            <a:r>
              <a:rPr lang="en-US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>
              <a:solidFill>
                <a:srgbClr val="B8AD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Event Rules – 2016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97888" cy="5029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CHECK THE 2016 EVENT RULES 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EVENT PARAMETERS AND TOPICS FOR EACH COMPETITION LEVEL </a:t>
            </a:r>
          </a:p>
          <a:p>
            <a:pPr eaLnBrk="1" hangingPunct="1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INVASIVE SPECIES  List is at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www.soinc.org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Event Information</a:t>
            </a:r>
          </a:p>
          <a:p>
            <a:pPr eaLnBrk="1" hangingPunct="1"/>
            <a:endParaRPr lang="en-US" sz="3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257800" cy="6804026"/>
          </a:xfrm>
        </p:spPr>
      </p:pic>
    </p:spTree>
    <p:extLst>
      <p:ext uri="{BB962C8B-B14F-4D97-AF65-F5344CB8AC3E}">
        <p14:creationId xmlns:p14="http://schemas.microsoft.com/office/powerpoint/2010/main" val="33282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4313"/>
            <a:ext cx="84105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 &amp; REGULATIONS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FEDERAL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NISA</a:t>
            </a:r>
            <a:r>
              <a:rPr lang="en-US" sz="2800" b="1" dirty="0" smtClean="0">
                <a:solidFill>
                  <a:srgbClr val="FF0000"/>
                </a:solidFill>
              </a:rPr>
              <a:t> – National Invasive Species Act </a:t>
            </a:r>
            <a:r>
              <a:rPr lang="en-US" sz="2800" b="1" dirty="0" smtClean="0">
                <a:solidFill>
                  <a:srgbClr val="0B0BB5"/>
                </a:solidFill>
              </a:rPr>
              <a:t>- </a:t>
            </a:r>
            <a:r>
              <a:rPr lang="en-US" sz="2800" b="1" dirty="0">
                <a:solidFill>
                  <a:srgbClr val="FF0000"/>
                </a:solidFill>
              </a:rPr>
              <a:t>ANS </a:t>
            </a:r>
            <a:r>
              <a:rPr lang="en-US" sz="2800" b="1" dirty="0" smtClean="0">
                <a:solidFill>
                  <a:srgbClr val="FF0000"/>
                </a:solidFill>
              </a:rPr>
              <a:t>“Aquatic </a:t>
            </a:r>
            <a:r>
              <a:rPr lang="en-US" sz="2800" b="1" dirty="0">
                <a:solidFill>
                  <a:srgbClr val="FF0000"/>
                </a:solidFill>
              </a:rPr>
              <a:t>Nuisance </a:t>
            </a:r>
            <a:r>
              <a:rPr lang="en-US" sz="2800" b="1" dirty="0" smtClean="0">
                <a:solidFill>
                  <a:srgbClr val="FF0000"/>
                </a:solidFill>
              </a:rPr>
              <a:t>Species” Task Force </a:t>
            </a:r>
          </a:p>
          <a:p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Order 13112 </a:t>
            </a:r>
            <a:r>
              <a:rPr lang="en-US" sz="2800" b="1" dirty="0" smtClean="0">
                <a:solidFill>
                  <a:srgbClr val="FF0000"/>
                </a:solidFill>
              </a:rPr>
              <a:t>on Invasive Species </a:t>
            </a:r>
            <a:r>
              <a:rPr lang="en-US" sz="2800" b="1" dirty="0" smtClean="0">
                <a:solidFill>
                  <a:srgbClr val="0B0BB5"/>
                </a:solidFill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</a:rPr>
              <a:t>coordinates activities of government agencies </a:t>
            </a:r>
          </a:p>
          <a:p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Lacy Act </a:t>
            </a:r>
            <a:r>
              <a:rPr lang="en-US" sz="2800" b="1" dirty="0" smtClean="0">
                <a:solidFill>
                  <a:srgbClr val="0B0BB5"/>
                </a:solidFill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</a:rPr>
              <a:t>regulates import and transport of species</a:t>
            </a:r>
          </a:p>
          <a:p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USDA APHIS </a:t>
            </a:r>
            <a:r>
              <a:rPr lang="en-US" sz="2800" b="1" dirty="0" smtClean="0">
                <a:solidFill>
                  <a:srgbClr val="0B0BB5"/>
                </a:solidFill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</a:rPr>
              <a:t>US Dept. of Agriculture Animal and Plant Health Inspection Service </a:t>
            </a:r>
          </a:p>
          <a:p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 </a:t>
            </a:r>
            <a:r>
              <a:rPr lang="en-US" sz="2800" b="1" dirty="0" smtClean="0">
                <a:solidFill>
                  <a:srgbClr val="0B0BB5"/>
                </a:solidFill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</a:rPr>
              <a:t>Center for Disease Control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 &amp; REGULATIONS – STATE &amp; LOCAL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7713"/>
            <a:ext cx="8497888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States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laws and regulations to control and prevent the spread of Invasive Species </a:t>
            </a:r>
          </a:p>
          <a:p>
            <a:pPr marL="0" lv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www.invasivespeciesinfo.gov/laws/statelaws.shtml</a:t>
            </a:r>
            <a:endParaRPr lang="en-US" sz="2400" b="1" dirty="0" smtClean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with your local extension agency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agencies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collecting any invasive species </a:t>
            </a:r>
            <a:endParaRPr lang="en-US" b="1" dirty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8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Invasive Species List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50288" cy="4648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by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groups of organisms </a:t>
            </a:r>
          </a:p>
          <a:p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Organized alphabetically by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name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group to match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USDA National Invasive Species List of Profiles</a:t>
            </a:r>
          </a:p>
          <a:p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</a:t>
            </a: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www.invasivespeciesinfo.gov/index.shtml</a:t>
            </a:r>
            <a:endParaRPr lang="en-US" sz="2400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Browse in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Insects/other Invertebrates,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Aquatic Species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Animals &amp; Plants,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Plants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Microbes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for Fungi and Viruses  </a:t>
            </a: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USDA profiles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have other resource links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9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Invasive Species Lists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97888" cy="422751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states may make a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Invasive Species list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regional and state competitions</a:t>
            </a:r>
          </a:p>
          <a:p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should be listed on the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Science Olympiad website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hopefully the state will put a link to the state resources on their website for you</a:t>
            </a:r>
          </a:p>
          <a:p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may be organized differently than the National Invasive Species Lis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Scientific Name rather than Common Name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links-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  <a:hlinkClick r:id="rId2"/>
              </a:rPr>
              <a:t>www.naisn.org/documents/compendium%20for%20website_links.pdf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solidFill>
                <a:srgbClr val="0B0BB5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1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8258175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BINDER HANDOUT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574088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Posted on the National website under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Resources for Invasive Species (B and C sections) 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tips</a:t>
            </a:r>
          </a:p>
          <a:p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be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 for each specie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format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or fact page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fact page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an Invasive Species 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links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resources for binder and field guides available for states or regions 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formats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can be uses 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points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flashcards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binders 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86775" cy="762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B7B249"/>
                </a:solidFill>
              </a:rPr>
              <a:t/>
            </a:r>
            <a:br>
              <a:rPr lang="en-US" b="1" dirty="0" smtClean="0">
                <a:solidFill>
                  <a:srgbClr val="B7B249"/>
                </a:solidFill>
              </a:rPr>
            </a:br>
            <a:r>
              <a:rPr lang="en-US" b="1" dirty="0" smtClean="0">
                <a:solidFill>
                  <a:srgbClr val="B7B249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Binder - to Learn the Invasive Species 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763000" cy="50292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effective resources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by the students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of producing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resources is 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learning tool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 of the rules </a:t>
            </a:r>
          </a:p>
          <a:p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a copy of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&amp; STATE INVASIVE SPECIES LISTS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Information </a:t>
            </a:r>
          </a:p>
          <a:p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and organize materials by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topic divisions </a:t>
            </a:r>
            <a:endParaRPr lang="en-US" sz="2000" b="1" dirty="0" smtClean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 Sheet or Profile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Invasive Species 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size of pictures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possible to get more information on a page. Save pictures as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jpeg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avoid add-ons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code information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help you locate or emphasize </a:t>
            </a:r>
          </a:p>
          <a:p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pages in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 protectors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per protector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save space.</a:t>
            </a:r>
          </a:p>
          <a:p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tabs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separate sections and label tabs so items can be located with ease.</a:t>
            </a:r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14313"/>
            <a:ext cx="7191375" cy="92868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Binders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7713"/>
            <a:ext cx="8650288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point by 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VanHecke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posted on National website under Event Resources for Invasive Species  </a:t>
            </a:r>
          </a:p>
          <a:p>
            <a:pPr lvl="0">
              <a:buClr>
                <a:srgbClr val="B8AD48"/>
              </a:buClr>
            </a:pP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point </a:t>
            </a: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teaches you how to set up the Electronic Notebook </a:t>
            </a:r>
          </a:p>
          <a:p>
            <a:pPr lvl="0">
              <a:buClr>
                <a:srgbClr val="B8AD48"/>
              </a:buClr>
            </a:pP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of producing the resources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major learning tool.</a:t>
            </a:r>
          </a:p>
          <a:p>
            <a:pPr lvl="0">
              <a:buClr>
                <a:srgbClr val="B8AD48"/>
              </a:buClr>
            </a:pP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</a:t>
            </a: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 of the rules 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B8AD48"/>
              </a:buClr>
            </a:pP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copy of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&amp; STATE INVASIVE SPECIES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LISTS </a:t>
            </a: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</a:p>
          <a:p>
            <a:pPr lvl="0">
              <a:buClr>
                <a:srgbClr val="B8AD48"/>
              </a:buClr>
            </a:pP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and organize materials by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topic divisions 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rgbClr val="B8AD48"/>
              </a:buClr>
            </a:pP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 Sheet or Profile </a:t>
            </a:r>
            <a:r>
              <a:rPr lang="en-US" sz="1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Invasive </a:t>
            </a: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</a:p>
          <a:p>
            <a:pPr lvl="0">
              <a:buClr>
                <a:srgbClr val="B8AD48"/>
              </a:buClr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 the Binder </a:t>
            </a: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fit the State or National List that will be used in the competition</a:t>
            </a:r>
          </a:p>
          <a:p>
            <a:pPr lvl="0">
              <a:buClr>
                <a:srgbClr val="B8AD48"/>
              </a:buClr>
            </a:pP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the information with your partner electronically</a:t>
            </a:r>
          </a:p>
          <a:p>
            <a:pPr lvl="0">
              <a:buClr>
                <a:srgbClr val="B8AD48"/>
              </a:buClr>
            </a:pPr>
            <a:r>
              <a:rPr lang="en-US" sz="1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it as a resource to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the Invasive Species 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2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Power Point Slides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2017713"/>
            <a:ext cx="8269288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power point slides for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of the species </a:t>
            </a:r>
          </a:p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them so information can they can be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for practice </a:t>
            </a:r>
          </a:p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them so they can be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reorganized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practice competitions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study </a:t>
            </a:r>
          </a:p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stations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practice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Flash Cards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421688" cy="3770313"/>
          </a:xfrm>
        </p:spPr>
        <p:txBody>
          <a:bodyPr/>
          <a:lstStyle/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flash cards with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pictures on one side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on the back</a:t>
            </a:r>
          </a:p>
          <a:p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flash cards to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the flash cards to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up sample competitions stations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0048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folHlink"/>
                </a:solidFill>
              </a:rPr>
              <a:t>		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 (B&amp;C)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50288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folHlink"/>
                </a:solidFill>
              </a:rPr>
              <a:t>Content: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Taxonomic Scheme of the </a:t>
            </a:r>
            <a:r>
              <a:rPr lang="en-US" sz="2400" b="1" dirty="0" smtClean="0">
                <a:solidFill>
                  <a:srgbClr val="00B0F0"/>
                </a:solidFill>
              </a:rPr>
              <a:t>2016 Official Science Olympiad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NATIONAL INVASIVE SPECIES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6A4076"/>
                </a:solidFill>
              </a:rPr>
              <a:t>States may have their own </a:t>
            </a:r>
            <a:r>
              <a:rPr lang="en-US" sz="2400" b="1" dirty="0" smtClean="0">
                <a:solidFill>
                  <a:srgbClr val="00B050"/>
                </a:solidFill>
              </a:rPr>
              <a:t>State Invasive Species List for regional and state competitions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6A4076"/>
                </a:solidFill>
              </a:rPr>
              <a:t>– see your state website. </a:t>
            </a:r>
            <a:endParaRPr lang="en-US" sz="2000" dirty="0" smtClean="0">
              <a:solidFill>
                <a:srgbClr val="6A4076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folHlink"/>
                </a:solidFill>
              </a:rPr>
              <a:t>Event Parameters: </a:t>
            </a:r>
            <a:r>
              <a:rPr lang="en-US" sz="2400" b="1" dirty="0" smtClean="0">
                <a:solidFill>
                  <a:srgbClr val="6A4076"/>
                </a:solidFill>
              </a:rPr>
              <a:t>see </a:t>
            </a:r>
            <a:r>
              <a:rPr lang="en-US" sz="2400" b="1" dirty="0" smtClean="0">
                <a:solidFill>
                  <a:srgbClr val="CC3300"/>
                </a:solidFill>
              </a:rPr>
              <a:t>2016 Official Rules </a:t>
            </a:r>
            <a:r>
              <a:rPr lang="en-US" sz="2400" b="1" dirty="0" smtClean="0">
                <a:solidFill>
                  <a:srgbClr val="6A4076"/>
                </a:solidFill>
              </a:rPr>
              <a:t>– there is no field guide available so students will make their own binder for use in the competition. See the handout “</a:t>
            </a:r>
            <a:r>
              <a:rPr lang="en-US" sz="2400" b="1" dirty="0" smtClean="0">
                <a:solidFill>
                  <a:srgbClr val="0070C0"/>
                </a:solidFill>
              </a:rPr>
              <a:t>Preparing a Resource Binder</a:t>
            </a:r>
            <a:r>
              <a:rPr lang="en-US" sz="2400" b="1" dirty="0" smtClean="0">
                <a:solidFill>
                  <a:srgbClr val="7030A0"/>
                </a:solidFill>
              </a:rPr>
              <a:t>”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6A4076"/>
                </a:solidFill>
              </a:rPr>
              <a:t>to help </a:t>
            </a:r>
            <a:r>
              <a:rPr lang="en-US" sz="2400" b="1" dirty="0" smtClean="0">
                <a:solidFill>
                  <a:srgbClr val="6A4076"/>
                </a:solidFill>
              </a:rPr>
              <a:t>make </a:t>
            </a:r>
            <a:r>
              <a:rPr lang="en-US" sz="2400" b="1" dirty="0" smtClean="0">
                <a:solidFill>
                  <a:srgbClr val="6A4076"/>
                </a:solidFill>
              </a:rPr>
              <a:t>your own field guide. </a:t>
            </a:r>
            <a:endParaRPr lang="en-US" sz="2400" dirty="0" smtClean="0">
              <a:solidFill>
                <a:srgbClr val="6A407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4313"/>
            <a:ext cx="7267575" cy="146208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 Binder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97888" cy="4075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that most stations in competition have only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to 2 minutes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large binders with hundreds of pages are not effective </a:t>
            </a:r>
          </a:p>
          <a:p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solution is to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the Invasive Species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–Be familiar with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common names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names </a:t>
            </a:r>
          </a:p>
          <a:p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you learn the Invasive Species,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size of the resources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need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Modify your binder for competition </a:t>
            </a:r>
            <a:r>
              <a:rPr lang="en-US" sz="24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time effective as possible and practice using it under timed conditions before your competition</a:t>
            </a:r>
            <a:endParaRPr lang="en-US" sz="2400" b="1" dirty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9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Competitions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362199"/>
            <a:ext cx="8650288" cy="3770313"/>
          </a:xfrm>
        </p:spPr>
        <p:txBody>
          <a:bodyPr/>
          <a:lstStyle/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stations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see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topics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binder handout</a:t>
            </a:r>
          </a:p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Sample Tournament under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timed conditions </a:t>
            </a:r>
          </a:p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previous Competitions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Science Olympiad CD’s or Internet resources</a:t>
            </a:r>
          </a:p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Invitational Competitions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2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Doing the Competition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421688" cy="4227513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information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 place </a:t>
            </a: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answer sheet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legibly </a:t>
            </a: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information is understandable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as a team </a:t>
            </a: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use time effectively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Binder </a:t>
            </a: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effectively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 names correctly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Carefully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all questions </a:t>
            </a: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use common sense in answering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B0BB5"/>
                </a:solidFill>
              </a:rPr>
              <a:t>		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Relax, Do your best, and Have Fun!!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TRAINING MATERIALS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407" y="1981200"/>
            <a:ext cx="8497888" cy="5029200"/>
          </a:xfrm>
        </p:spPr>
        <p:txBody>
          <a:bodyPr/>
          <a:lstStyle/>
          <a:p>
            <a:pPr eaLnBrk="1" hangingPunct="1">
              <a:lnSpc>
                <a:spcPts val="2400"/>
              </a:lnSpc>
              <a:defRPr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Power Point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content overview 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Handouts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background information and guide to making a field guide. 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Tournament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sample problems with key</a:t>
            </a:r>
          </a:p>
          <a:p>
            <a:pPr marL="0" indent="0" eaLnBrk="1" hangingPunct="1">
              <a:lnSpc>
                <a:spcPts val="2400"/>
              </a:lnSpc>
              <a:buNone/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based upon the National Invasive Species List 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Supervisor Guide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event prep tips, setup needs and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scoring tips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Resources &amp; Training Materials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on the Science Olympiad website at 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www.soinc.org</a:t>
            </a:r>
            <a:endParaRPr lang="en-US" sz="2000" b="1" dirty="0" smtClean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ts val="24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under Event Information 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Biology-Earth Science (2016) CD, and the Taxonomy CD (2016)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available from SO store at </a:t>
            </a:r>
            <a:r>
              <a:rPr lang="en-US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www.soinc.org</a:t>
            </a:r>
            <a:endParaRPr lang="en-US" sz="2000" b="1" dirty="0" smtClean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5325" y="228600"/>
            <a:ext cx="7793037" cy="14620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COLLECTING SPECIMENS WARNING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017713"/>
            <a:ext cx="8726488" cy="4114800"/>
          </a:xfrm>
        </p:spPr>
        <p:txBody>
          <a:bodyPr/>
          <a:lstStyle/>
          <a:p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AND STATE LAWS AND REGULATIONS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CONCERNING THE COLLECTIONS AND TRANSPORT OF INVASIVE SPECIES.</a:t>
            </a:r>
          </a:p>
          <a:p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 WITH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INVASIVE SPECIES PAGE, DNR, AND/OR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OTHER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OFFICALS </a:t>
            </a:r>
            <a:r>
              <a:rPr lang="en-US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COLLECTING </a:t>
            </a:r>
            <a:r>
              <a:rPr lang="en-US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SPECIMENS. </a:t>
            </a:r>
          </a:p>
        </p:txBody>
      </p:sp>
    </p:spTree>
    <p:extLst>
      <p:ext uri="{BB962C8B-B14F-4D97-AF65-F5344CB8AC3E}">
        <p14:creationId xmlns:p14="http://schemas.microsoft.com/office/powerpoint/2010/main" val="5158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14313"/>
            <a:ext cx="6276975" cy="1462087"/>
          </a:xfrm>
        </p:spPr>
        <p:txBody>
          <a:bodyPr/>
          <a:lstStyle/>
          <a:p>
            <a:r>
              <a:rPr lang="en-US" b="1" dirty="0" smtClean="0">
                <a:solidFill>
                  <a:srgbClr val="CC3300"/>
                </a:solidFill>
              </a:rPr>
              <a:t>GAME PLAN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193088" cy="4876800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an overview </a:t>
            </a:r>
            <a:endParaRPr lang="en-US" sz="2000" b="1" dirty="0">
              <a:solidFill>
                <a:srgbClr val="0B0BB5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the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HANDOUTS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for background information and as a guide to making a binder and learning the competition </a:t>
            </a:r>
            <a:endParaRPr lang="en-US" sz="2000" b="1" dirty="0">
              <a:solidFill>
                <a:srgbClr val="0B0BB5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 RESOURCES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CD’S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more help – see the Science Olympiad National website at </a:t>
            </a:r>
            <a:r>
              <a:rPr lang="en-US" sz="2000" b="1" u="sng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www.soinc.org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under event information and the Science Olympiad store</a:t>
            </a:r>
            <a:endParaRPr lang="en-US" sz="2000" b="1" dirty="0">
              <a:solidFill>
                <a:srgbClr val="0B0BB5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a 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BINDER</a:t>
            </a:r>
            <a:r>
              <a:rPr lang="en-US" sz="2000" b="1" i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use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TOOLS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THE INVASIVE SPECIES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then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MODIFY THE BINDER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effective use in competition  </a:t>
            </a:r>
            <a:endParaRPr lang="en-US" sz="2000" b="1" dirty="0">
              <a:solidFill>
                <a:srgbClr val="0B0BB5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the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TOURNAMENT 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timed conditions to experience being timed in competition.  </a:t>
            </a:r>
            <a:endParaRPr lang="en-US" sz="2000" b="1" dirty="0">
              <a:solidFill>
                <a:srgbClr val="0B0BB5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and do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STATIONS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 TESTS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INVITATIONALS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0B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–to master knowledge, teamwork, and using your binder effectively under timed conditions. </a:t>
            </a:r>
            <a:endParaRPr lang="en-US" sz="2000" b="1" dirty="0">
              <a:solidFill>
                <a:srgbClr val="0B0BB5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1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14313"/>
            <a:ext cx="5486399" cy="1233487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PROBLEMS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43969"/>
            <a:ext cx="8574088" cy="446643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World-wide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 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open routes 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U.S. costs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$137 billion dollars per year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Threatened or Endangered species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at risk due to non-native, invasive species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havoc in ecosystems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threaten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diversity </a:t>
            </a:r>
          </a:p>
          <a:p>
            <a:endParaRPr lang="en-US" dirty="0" smtClean="0">
              <a:solidFill>
                <a:srgbClr val="0B0BB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B0BB5"/>
              </a:solidFill>
            </a:endParaRPr>
          </a:p>
        </p:txBody>
      </p:sp>
      <p:pic>
        <p:nvPicPr>
          <p:cNvPr id="4" name="WorldAirTraffic0-24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214313"/>
            <a:ext cx="3600609" cy="201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pPr lvl="0" fontAlgn="auto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</a:t>
            </a:r>
            <a:r>
              <a:rPr lang="en-US" sz="2000" b="1" dirty="0">
                <a:solidFill>
                  <a:srgbClr val="B8AD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found within its natural range </a:t>
            </a:r>
          </a:p>
          <a:p>
            <a:pPr lvl="0" fontAlgn="auto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Non-native (introduced, alien, exotic, non-indigenous)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 species living outside it native distribution range which has arrived there by human activity either deliberate or accidental. </a:t>
            </a:r>
          </a:p>
          <a:p>
            <a:pPr lvl="1" fontAlgn="auto" hangingPunct="1"/>
            <a:r>
              <a:rPr lang="en-US" sz="2000" b="1" i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non-native, introduced, exotic, non-indigenous and alien are often used interchangeably.  </a:t>
            </a:r>
          </a:p>
          <a:p>
            <a:pPr lvl="0" fontAlgn="auto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Feral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(released pets, livestock and game animals) </a:t>
            </a:r>
            <a:r>
              <a:rPr lang="en-US" sz="2000" b="1" i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animal living in the wild but descended from domesticated individuals </a:t>
            </a:r>
          </a:p>
          <a:p>
            <a:pPr lvl="0" fontAlgn="auto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commensal or subsidized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(out of control natives) </a:t>
            </a:r>
            <a:r>
              <a:rPr lang="en-US" sz="2000" b="1" i="1" dirty="0">
                <a:solidFill>
                  <a:srgbClr val="6A4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species that benefit from our land use (disturbance)</a:t>
            </a:r>
          </a:p>
          <a:p>
            <a:pPr lvl="0" fontAlgn="auto" hangingPunct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species that spread subsequent to establishment usually at some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cost.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definition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an alien species whose introduction does or is likely to cause economic </a:t>
            </a:r>
            <a:r>
              <a:rPr lang="en-US" sz="20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environmental </a:t>
            </a:r>
            <a:r>
              <a:rPr lang="en-US" sz="20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 or harm to human health.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1753</TotalTime>
  <Words>1842</Words>
  <Application>Microsoft Office PowerPoint</Application>
  <PresentationFormat>On-screen Show (4:3)</PresentationFormat>
  <Paragraphs>219</Paragraphs>
  <Slides>42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Century Gothic</vt:lpstr>
      <vt:lpstr>Comic Sans MS</vt:lpstr>
      <vt:lpstr>Tahoma</vt:lpstr>
      <vt:lpstr>Times New Roman</vt:lpstr>
      <vt:lpstr>Wingdings</vt:lpstr>
      <vt:lpstr>Blends</vt:lpstr>
      <vt:lpstr> 2016 INVASIVE SPECIES    (B&amp;C)</vt:lpstr>
      <vt:lpstr>Event Rules – 2016</vt:lpstr>
      <vt:lpstr>Event Rules – 2016 </vt:lpstr>
      <vt:lpstr>  Invasive Species  (B&amp;C)  </vt:lpstr>
      <vt:lpstr>TRAINING MATERIALS </vt:lpstr>
      <vt:lpstr>COLLECTING SPECIMENS WARNING </vt:lpstr>
      <vt:lpstr>GAME PLAN </vt:lpstr>
      <vt:lpstr>INVASIVE SPECIES PROBLEMS</vt:lpstr>
      <vt:lpstr>Terminology </vt:lpstr>
      <vt:lpstr>Overview of Situation </vt:lpstr>
      <vt:lpstr>Causes of Invasion </vt:lpstr>
      <vt:lpstr>Vectors or Modes for Invasion </vt:lpstr>
      <vt:lpstr>Intentional Release </vt:lpstr>
      <vt:lpstr>Accidental Release </vt:lpstr>
      <vt:lpstr>Effects of Invasive Species  on Ecosystems</vt:lpstr>
      <vt:lpstr>ECONOMIC EFFECTS </vt:lpstr>
      <vt:lpstr>Tracking the Aquatic Invasive Species</vt:lpstr>
      <vt:lpstr>Invasive Species by State </vt:lpstr>
      <vt:lpstr>Invasion Process </vt:lpstr>
      <vt:lpstr>EXAMPLE OF  INVASIVE PROCESS </vt:lpstr>
      <vt:lpstr>Result of St. Lawrence Seaway</vt:lpstr>
      <vt:lpstr>PowerPoint Presentation</vt:lpstr>
      <vt:lpstr>Zebra Mussel Spread </vt:lpstr>
      <vt:lpstr>Invasive Species  Increase in Great Lakes </vt:lpstr>
      <vt:lpstr>Characteristics of  Invasive Species </vt:lpstr>
      <vt:lpstr>Invasion Curve </vt:lpstr>
      <vt:lpstr>Timing for the  Control of Invasive Species </vt:lpstr>
      <vt:lpstr>Control Methods </vt:lpstr>
      <vt:lpstr>Side Effects  of Control Methods </vt:lpstr>
      <vt:lpstr>PowerPoint Presentation</vt:lpstr>
      <vt:lpstr>LAWS &amp; REGULATIONS  – FEDERAL </vt:lpstr>
      <vt:lpstr>LAWS &amp; REGULATIONS – STATE &amp; LOCAL </vt:lpstr>
      <vt:lpstr>National Invasive Species List </vt:lpstr>
      <vt:lpstr>State Invasive Species Lists </vt:lpstr>
      <vt:lpstr>RESOURCE BINDER HANDOUT</vt:lpstr>
      <vt:lpstr>   Study Binder - to Learn the Invasive Species  </vt:lpstr>
      <vt:lpstr>Electronic Binders </vt:lpstr>
      <vt:lpstr>Power Point Slides </vt:lpstr>
      <vt:lpstr>Flash Cards </vt:lpstr>
      <vt:lpstr>Competition Binder</vt:lpstr>
      <vt:lpstr>Practice Competitions </vt:lpstr>
      <vt:lpstr>Doing the Competition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KarenLancour</dc:creator>
  <cp:lastModifiedBy>Karen L. Lancour</cp:lastModifiedBy>
  <cp:revision>130</cp:revision>
  <dcterms:created xsi:type="dcterms:W3CDTF">1601-01-01T00:00:00Z</dcterms:created>
  <dcterms:modified xsi:type="dcterms:W3CDTF">2015-07-16T02:51:53Z</dcterms:modified>
</cp:coreProperties>
</file>