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8"/>
  </p:notesMasterIdLst>
  <p:sldIdLst>
    <p:sldId id="529" r:id="rId2"/>
    <p:sldId id="530" r:id="rId3"/>
    <p:sldId id="531" r:id="rId4"/>
    <p:sldId id="566" r:id="rId5"/>
    <p:sldId id="565" r:id="rId6"/>
    <p:sldId id="532" r:id="rId7"/>
    <p:sldId id="567" r:id="rId8"/>
    <p:sldId id="568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576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603" r:id="rId29"/>
    <p:sldId id="588" r:id="rId30"/>
    <p:sldId id="589" r:id="rId31"/>
    <p:sldId id="590" r:id="rId32"/>
    <p:sldId id="591" r:id="rId33"/>
    <p:sldId id="592" r:id="rId34"/>
    <p:sldId id="593" r:id="rId35"/>
    <p:sldId id="594" r:id="rId36"/>
    <p:sldId id="595" r:id="rId37"/>
    <p:sldId id="596" r:id="rId38"/>
    <p:sldId id="597" r:id="rId39"/>
    <p:sldId id="604" r:id="rId40"/>
    <p:sldId id="598" r:id="rId41"/>
    <p:sldId id="599" r:id="rId42"/>
    <p:sldId id="600" r:id="rId43"/>
    <p:sldId id="601" r:id="rId44"/>
    <p:sldId id="602" r:id="rId45"/>
    <p:sldId id="498" r:id="rId46"/>
    <p:sldId id="499" r:id="rId47"/>
    <p:sldId id="500" r:id="rId48"/>
    <p:sldId id="501" r:id="rId49"/>
    <p:sldId id="502" r:id="rId50"/>
    <p:sldId id="503" r:id="rId51"/>
    <p:sldId id="504" r:id="rId52"/>
    <p:sldId id="505" r:id="rId53"/>
    <p:sldId id="506" r:id="rId54"/>
    <p:sldId id="507" r:id="rId55"/>
    <p:sldId id="508" r:id="rId56"/>
    <p:sldId id="509" r:id="rId57"/>
    <p:sldId id="510" r:id="rId58"/>
    <p:sldId id="511" r:id="rId59"/>
    <p:sldId id="512" r:id="rId60"/>
    <p:sldId id="513" r:id="rId61"/>
    <p:sldId id="514" r:id="rId62"/>
    <p:sldId id="515" r:id="rId63"/>
    <p:sldId id="516" r:id="rId64"/>
    <p:sldId id="517" r:id="rId65"/>
    <p:sldId id="518" r:id="rId66"/>
    <p:sldId id="519" r:id="rId67"/>
    <p:sldId id="520" r:id="rId68"/>
    <p:sldId id="521" r:id="rId69"/>
    <p:sldId id="522" r:id="rId70"/>
    <p:sldId id="535" r:id="rId71"/>
    <p:sldId id="534" r:id="rId72"/>
    <p:sldId id="524" r:id="rId73"/>
    <p:sldId id="525" r:id="rId74"/>
    <p:sldId id="526" r:id="rId75"/>
    <p:sldId id="527" r:id="rId76"/>
    <p:sldId id="528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0033CC"/>
    <a:srgbClr val="9900CC"/>
    <a:srgbClr val="009900"/>
    <a:srgbClr val="0066CC"/>
    <a:srgbClr val="FF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5" autoAdjust="0"/>
    <p:restoredTop sz="94654" autoAdjust="0"/>
  </p:normalViewPr>
  <p:slideViewPr>
    <p:cSldViewPr>
      <p:cViewPr varScale="1">
        <p:scale>
          <a:sx n="80" d="100"/>
          <a:sy n="80" d="100"/>
        </p:scale>
        <p:origin x="84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6D5AA7E-FBEA-422D-985D-575ACDA1F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891D708-98BE-4CF7-8443-D8D9D569D393}" type="slidenum">
              <a:rPr lang="en-US" altLang="en-US">
                <a:latin typeface="Times" panose="02020603050405020304" pitchFamily="18" charset="0"/>
              </a:rPr>
              <a:pPr/>
              <a:t>15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52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498576-1350-46F8-8121-EF12C6A0A238}" type="slidenum">
              <a:rPr lang="en-US" altLang="en-US" smtClean="0"/>
              <a:pPr>
                <a:spcBef>
                  <a:spcPct val="0"/>
                </a:spcBef>
              </a:pPr>
              <a:t>55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337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4701EA-A410-44AB-B084-001C563E9C0B}" type="slidenum">
              <a:rPr lang="en-US" altLang="en-US" smtClean="0"/>
              <a:pPr>
                <a:spcBef>
                  <a:spcPct val="0"/>
                </a:spcBef>
              </a:pPr>
              <a:t>65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362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C6627F-1EB0-4308-8D2A-4841D5328A44}" type="slidenum">
              <a:rPr lang="en-US" altLang="en-US" smtClean="0"/>
              <a:pPr>
                <a:spcBef>
                  <a:spcPct val="0"/>
                </a:spcBef>
              </a:pPr>
              <a:t>69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09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BF35B2-B047-4A7E-AE5D-60712720F6DB}" type="slidenum">
              <a:rPr lang="en-US" altLang="en-US" smtClean="0"/>
              <a:pPr>
                <a:spcBef>
                  <a:spcPct val="0"/>
                </a:spcBef>
              </a:pPr>
              <a:t>71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1792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6470F7-21AD-4181-91B0-53C541939D83}" type="slidenum">
              <a:rPr lang="en-US" altLang="en-US" smtClean="0"/>
              <a:pPr>
                <a:spcBef>
                  <a:spcPct val="0"/>
                </a:spcBef>
              </a:pPr>
              <a:t>73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71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A2B678-5899-4E64-8553-A6F9DDDBDF67}" type="slidenum">
              <a:rPr lang="en-US" altLang="en-US" smtClean="0"/>
              <a:pPr>
                <a:spcBef>
                  <a:spcPct val="0"/>
                </a:spcBef>
              </a:pPr>
              <a:t>74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1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AFA818-06A3-4281-81BB-066448FFEE6B}" type="slidenum">
              <a:rPr lang="en-US" altLang="en-US" smtClean="0"/>
              <a:pPr>
                <a:spcBef>
                  <a:spcPct val="0"/>
                </a:spcBef>
              </a:pPr>
              <a:t>75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04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9BBE6C-346E-47D4-8D0A-87CFBDDBB436}" type="slidenum">
              <a:rPr lang="en-US" altLang="en-US" smtClean="0"/>
              <a:pPr>
                <a:spcBef>
                  <a:spcPct val="0"/>
                </a:spcBef>
              </a:pPr>
              <a:t>76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9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EB6B418-A0B0-49F6-A8E1-1DD71E8E505D}" type="slidenum">
              <a:rPr lang="en-US" altLang="en-US">
                <a:latin typeface="Times" panose="02020603050405020304" pitchFamily="18" charset="0"/>
              </a:rPr>
              <a:pPr/>
              <a:t>16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1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D1FCBAA-9586-47CA-9952-1DAA411E5187}" type="slidenum">
              <a:rPr lang="en-US" altLang="en-US">
                <a:latin typeface="Times" panose="02020603050405020304" pitchFamily="18" charset="0"/>
              </a:rPr>
              <a:pPr/>
              <a:t>17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2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8954F2-C08A-43C8-9E84-BD3590D26C08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1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9EE871-2CA0-4FEE-B956-D448A73526AF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73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FCC64E-F7D8-412D-8070-E215BC152E16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1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6D3B4F-3A71-4C37-91E3-4766798EC010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0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0322FD-972F-467A-8D83-08B3A1D86EBE}" type="slidenum">
              <a:rPr lang="en-US" altLang="en-US" smtClean="0"/>
              <a:pPr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950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89DACF-EB10-4678-9FFD-F19A3C129F9F}" type="slidenum">
              <a:rPr lang="en-US" altLang="en-US" smtClean="0"/>
              <a:pPr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707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645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EEA5C1-2B96-4DF0-B41B-5CCD11340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22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F12BE-E41E-496C-A9EE-7BA89EB2B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3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C8E3-EFDB-4B4F-B71F-39A01D7D4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11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1FE0-0419-44D3-BE4C-4D72198FD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9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9A1E-D70A-4A65-867A-DFFCDC93A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06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29D8-149A-4B65-856B-9B1D8AE81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47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A73B8-A0C1-4D2E-8732-BC0F922D7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66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9F35A-3154-4F03-99FA-1949BA802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89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29B1-8EAA-45A2-813A-EBF0933D1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87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A635-C0E2-4787-8C8C-FAED68D9E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68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9859-9451-439E-8438-F48983A22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51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581C-C93D-45D6-B274-A16D6D992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AB935-3237-42ED-90F2-DF880E798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72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4C61D-9790-4792-81EC-6328E07EE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41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5AF01-6F2E-432E-891A-C4A8CB118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93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3DBA40-F002-4982-8D46-22611679C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  <p:sldLayoutId id="2147484612" r:id="rId12"/>
    <p:sldLayoutId id="2147484613" r:id="rId13"/>
    <p:sldLayoutId id="2147484614" r:id="rId14"/>
    <p:sldLayoutId id="214748461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arenlancour@charter.net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nc.org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arenlancour@charter.net" TargetMode="Externa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04800" y="2819400"/>
            <a:ext cx="8839200" cy="129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Anatomy &amp; Physiology 				(B &amp; C)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419600"/>
            <a:ext cx="87630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 </a:t>
            </a:r>
            <a:r>
              <a:rPr lang="en-US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Lancour</a:t>
            </a:r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Patty </a:t>
            </a:r>
            <a:r>
              <a:rPr lang="en-US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Palmietto</a:t>
            </a:r>
            <a:endParaRPr lang="en-US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Bio Rules 		   National Event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 Chairman 		   Supervisor –  A&amp;P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	</a:t>
            </a:r>
            <a:endParaRPr lang="en-US" sz="24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rgbClr val="FF66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</a:t>
            </a:r>
          </a:p>
        </p:txBody>
      </p:sp>
      <p:pic>
        <p:nvPicPr>
          <p:cNvPr id="4100" name="Picture 4" descr="SO LOGO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04800"/>
            <a:ext cx="3886200" cy="193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3124200" cy="14620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Human Skeleton</a:t>
            </a:r>
            <a:r>
              <a:rPr lang="en-US" altLang="en-US" smtClean="0"/>
              <a:t> 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114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206 Bones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Axial skeleton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(80 bones) in skull, vertebrae, ribs, sternum, hyoid bone 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Appendicular Skeleton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(126 bones)- upper &amp; lower extremities plus two girdles </a:t>
            </a:r>
          </a:p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Half of bones in hands &amp; feet </a:t>
            </a:r>
          </a:p>
          <a:p>
            <a:pPr eaLnBrk="1" hangingPunct="1">
              <a:defRPr/>
            </a:pPr>
            <a:endParaRPr lang="en-US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6149" name="Picture 9" descr="217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50292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5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4313"/>
            <a:ext cx="3962400" cy="1462087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Axial Skeleton (80)</a:t>
            </a:r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17713"/>
            <a:ext cx="3657600" cy="40782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Skull 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Ossicles of the middle ear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Hyoid bone 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Thorax or chest 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Vertebral column</a:t>
            </a:r>
            <a:r>
              <a:rPr lang="en-US" sz="2800" smtClean="0"/>
              <a:t>  </a:t>
            </a:r>
          </a:p>
        </p:txBody>
      </p:sp>
      <p:pic>
        <p:nvPicPr>
          <p:cNvPr id="7172" name="Picture 6" descr="Axial_skeleton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62000"/>
            <a:ext cx="3935413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8957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313"/>
            <a:ext cx="4419600" cy="14620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Appendicular</a:t>
            </a:r>
            <a:br>
              <a:rPr lang="en-US" altLang="en-US" b="1" smtClean="0"/>
            </a:br>
            <a:r>
              <a:rPr lang="en-US" altLang="en-US" b="1" smtClean="0"/>
              <a:t>Skeleton (126)</a:t>
            </a:r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17713"/>
            <a:ext cx="4800600" cy="43830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Upper Extremity (64)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Shoulder Girdle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Arms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Hands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 Extremity (62)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Pelvic Girdle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Legs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Feet </a:t>
            </a:r>
          </a:p>
        </p:txBody>
      </p:sp>
      <p:pic>
        <p:nvPicPr>
          <p:cNvPr id="8196" name="Picture 6" descr="Appendicular_skele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609600"/>
            <a:ext cx="3378200" cy="6248400"/>
          </a:xfrm>
          <a:noFill/>
        </p:spPr>
      </p:pic>
    </p:spTree>
    <p:extLst>
      <p:ext uri="{BB962C8B-B14F-4D97-AF65-F5344CB8AC3E}">
        <p14:creationId xmlns:p14="http://schemas.microsoft.com/office/powerpoint/2010/main" val="40388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Types of Bone</a:t>
            </a:r>
            <a:r>
              <a:rPr lang="en-US" altLang="en-US" smtClean="0"/>
              <a:t> 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 bones</a:t>
            </a:r>
            <a:r>
              <a:rPr lang="en-US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longer than they are wide; shaft &amp; 2 ends (e.g.: bones of arms &amp; legs,except wrist, ankle &amp; patella)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Short bones</a:t>
            </a:r>
            <a:r>
              <a:rPr lang="en-US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roughly cube-shaped (e.g.: ankle &amp; wrist bones)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Sesamoid bones</a:t>
            </a:r>
            <a:r>
              <a:rPr lang="en-US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short bones within tendons (e.g.: patella)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Flat bones</a:t>
            </a:r>
            <a:r>
              <a:rPr lang="en-US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thin, flat &amp; often curved (e.g.,: sternum, scapulae, ribs &amp; most skullbones)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Irregular bones</a:t>
            </a:r>
            <a:r>
              <a:rPr lang="en-US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odd shapes; don't fit into other classes (e.g.: hip bones &amp; vertebrae)</a:t>
            </a:r>
          </a:p>
        </p:txBody>
      </p:sp>
    </p:spTree>
    <p:extLst>
      <p:ext uri="{BB962C8B-B14F-4D97-AF65-F5344CB8AC3E}">
        <p14:creationId xmlns:p14="http://schemas.microsoft.com/office/powerpoint/2010/main" val="25784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Types of Vertebrae</a:t>
            </a:r>
            <a:r>
              <a:rPr lang="en-US" altLang="en-US" smtClean="0"/>
              <a:t> 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38862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Cevical (7)</a:t>
            </a:r>
          </a:p>
          <a:p>
            <a:pPr lvl="1"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Atlas</a:t>
            </a:r>
          </a:p>
          <a:p>
            <a:pPr lvl="1"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Axis  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Thoracic (12)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Lumbar  (5)</a:t>
            </a:r>
          </a:p>
        </p:txBody>
      </p:sp>
      <p:pic>
        <p:nvPicPr>
          <p:cNvPr id="10244" name="Picture 4" descr="Types of Vertebra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057400"/>
            <a:ext cx="4648200" cy="3486150"/>
          </a:xfrm>
          <a:noFill/>
        </p:spPr>
      </p:pic>
    </p:spTree>
    <p:extLst>
      <p:ext uri="{BB962C8B-B14F-4D97-AF65-F5344CB8AC3E}">
        <p14:creationId xmlns:p14="http://schemas.microsoft.com/office/powerpoint/2010/main" val="26702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28600" y="4419600"/>
            <a:ext cx="7391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Atlas</a:t>
            </a:r>
            <a:r>
              <a:rPr lang="en-US" altLang="en-US" sz="2800" b="1">
                <a:latin typeface="Times New Roman" panose="02020603050405020304" pitchFamily="18" charset="0"/>
              </a:rPr>
              <a:t> – 1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st</a:t>
            </a:r>
            <a:r>
              <a:rPr lang="en-US" altLang="en-US" sz="2800" b="1">
                <a:latin typeface="Times New Roman" panose="02020603050405020304" pitchFamily="18" charset="0"/>
              </a:rPr>
              <a:t>; supports head</a:t>
            </a:r>
          </a:p>
          <a:p>
            <a:pPr eaLnBrk="1" hangingPunct="1">
              <a:buFontTx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Axis</a:t>
            </a:r>
            <a:r>
              <a:rPr lang="en-US" altLang="en-US" sz="2800" b="1">
                <a:latin typeface="Times New Roman" panose="02020603050405020304" pitchFamily="18" charset="0"/>
              </a:rPr>
              <a:t> – 2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nd</a:t>
            </a:r>
            <a:r>
              <a:rPr lang="en-US" altLang="en-US" sz="2800" b="1">
                <a:latin typeface="Times New Roman" panose="02020603050405020304" pitchFamily="18" charset="0"/>
              </a:rPr>
              <a:t>; dens pivots to turn head</a:t>
            </a:r>
          </a:p>
          <a:p>
            <a:pPr eaLnBrk="1" hangingPunct="1"/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Cervical Vertebrae</a:t>
            </a:r>
            <a:r>
              <a:rPr lang="en-US" altLang="en-US" smtClean="0"/>
              <a:t> </a:t>
            </a:r>
          </a:p>
        </p:txBody>
      </p:sp>
      <p:pic>
        <p:nvPicPr>
          <p:cNvPr id="11268" name="Picture 6" descr="cervical vertebr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05000"/>
            <a:ext cx="8534400" cy="2266950"/>
          </a:xfrm>
          <a:noFill/>
        </p:spPr>
      </p:pic>
    </p:spTree>
    <p:extLst>
      <p:ext uri="{BB962C8B-B14F-4D97-AF65-F5344CB8AC3E}">
        <p14:creationId xmlns:p14="http://schemas.microsoft.com/office/powerpoint/2010/main" val="2799181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2286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</a:rPr>
              <a:t>long spinous</a:t>
            </a:r>
          </a:p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processes</a:t>
            </a:r>
          </a:p>
          <a:p>
            <a:pPr eaLnBrk="1" hangingPunct="1"/>
            <a:endParaRPr lang="en-US" altLang="en-US" sz="3200" b="1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200" b="1">
                <a:latin typeface="Times New Roman" panose="02020603050405020304" pitchFamily="18" charset="0"/>
              </a:rPr>
              <a:t> rib facets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Thoracic Vertebrae</a:t>
            </a:r>
            <a:r>
              <a:rPr lang="en-US" altLang="en-US" smtClean="0"/>
              <a:t> </a:t>
            </a:r>
          </a:p>
        </p:txBody>
      </p:sp>
      <p:pic>
        <p:nvPicPr>
          <p:cNvPr id="12292" name="Picture 6" descr="Thorasic vertebr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905000"/>
            <a:ext cx="5867400" cy="3851275"/>
          </a:xfrm>
          <a:noFill/>
        </p:spPr>
      </p:pic>
    </p:spTree>
    <p:extLst>
      <p:ext uri="{BB962C8B-B14F-4D97-AF65-F5344CB8AC3E}">
        <p14:creationId xmlns:p14="http://schemas.microsoft.com/office/powerpoint/2010/main" val="3580490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2590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 large bodies</a:t>
            </a:r>
          </a:p>
          <a:p>
            <a:pPr eaLnBrk="1" hangingPunct="1"/>
            <a:endParaRPr lang="en-US" altLang="en-US" sz="2800" b="1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 thick, short</a:t>
            </a:r>
          </a:p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  spinous</a:t>
            </a:r>
          </a:p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  processes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Lumbar Vertebrae</a:t>
            </a:r>
            <a:r>
              <a:rPr lang="en-US" altLang="en-US" smtClean="0"/>
              <a:t> </a:t>
            </a:r>
          </a:p>
        </p:txBody>
      </p:sp>
      <p:pic>
        <p:nvPicPr>
          <p:cNvPr id="13316" name="Picture 6" descr="lumbar vertebr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438400"/>
            <a:ext cx="4953000" cy="3059113"/>
          </a:xfrm>
          <a:noFill/>
        </p:spPr>
      </p:pic>
    </p:spTree>
    <p:extLst>
      <p:ext uri="{BB962C8B-B14F-4D97-AF65-F5344CB8AC3E}">
        <p14:creationId xmlns:p14="http://schemas.microsoft.com/office/powerpoint/2010/main" val="2105619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Joints</a:t>
            </a:r>
            <a:r>
              <a:rPr lang="en-US" altLang="en-US" smtClean="0"/>
              <a:t> 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17713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Ball &amp; Socket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Pivot 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Saddle 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Hinge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Elipsoid (Condyloid)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Plane or Gliding - vertebrae</a:t>
            </a:r>
          </a:p>
        </p:txBody>
      </p:sp>
      <p:pic>
        <p:nvPicPr>
          <p:cNvPr id="14340" name="Picture 6" descr="joint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04800"/>
            <a:ext cx="4114800" cy="2773363"/>
          </a:xfrm>
          <a:noFill/>
        </p:spPr>
      </p:pic>
      <p:pic>
        <p:nvPicPr>
          <p:cNvPr id="14341" name="Picture 8" descr="joint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429000"/>
            <a:ext cx="4267200" cy="2714625"/>
          </a:xfrm>
          <a:noFill/>
        </p:spPr>
      </p:pic>
    </p:spTree>
    <p:extLst>
      <p:ext uri="{BB962C8B-B14F-4D97-AF65-F5344CB8AC3E}">
        <p14:creationId xmlns:p14="http://schemas.microsoft.com/office/powerpoint/2010/main" val="2811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686800" cy="9286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Bones – Cellular &amp; Physiology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Cross section structures</a:t>
            </a:r>
          </a:p>
          <a:p>
            <a:pPr eaLnBrk="1" hangingPunct="1"/>
            <a:r>
              <a:rPr lang="en-US" altLang="en-US" sz="2800" b="1" smtClean="0"/>
              <a:t>Cellular composition</a:t>
            </a:r>
          </a:p>
          <a:p>
            <a:pPr eaLnBrk="1" hangingPunct="1"/>
            <a:r>
              <a:rPr lang="en-US" altLang="en-US" sz="2800" b="1" smtClean="0"/>
              <a:t>Bone marrow</a:t>
            </a:r>
          </a:p>
          <a:p>
            <a:pPr eaLnBrk="1" hangingPunct="1"/>
            <a:r>
              <a:rPr lang="en-US" altLang="en-US" sz="2800" b="1" smtClean="0"/>
              <a:t>Cartilage</a:t>
            </a:r>
          </a:p>
          <a:p>
            <a:pPr eaLnBrk="1" hangingPunct="1"/>
            <a:r>
              <a:rPr lang="en-US" altLang="en-US" sz="2800" b="1" smtClean="0"/>
              <a:t>Fractures</a:t>
            </a:r>
            <a:endParaRPr lang="en-US" altLang="en-US" sz="2800" b="1" smtClean="0">
              <a:solidFill>
                <a:srgbClr val="0033CC"/>
              </a:solidFill>
            </a:endParaRPr>
          </a:p>
        </p:txBody>
      </p:sp>
      <p:pic>
        <p:nvPicPr>
          <p:cNvPr id="15364" name="Picture 10" descr="MPj038579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714625"/>
            <a:ext cx="3810000" cy="2720975"/>
          </a:xfrm>
        </p:spPr>
      </p:pic>
    </p:spTree>
    <p:extLst>
      <p:ext uri="{BB962C8B-B14F-4D97-AF65-F5344CB8AC3E}">
        <p14:creationId xmlns:p14="http://schemas.microsoft.com/office/powerpoint/2010/main" val="26609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Rules – 2016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 smtClean="0">
                <a:solidFill>
                  <a:srgbClr val="009900"/>
                </a:solidFill>
              </a:rPr>
              <a:t>	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DISCLAIMER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This presentation was prepared using draft rules.  There may be some changes in the final copy of the rules. 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rules which will be in your Coaches Manual and Student Manuals will be the official rules.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Bone Cells</a:t>
            </a:r>
            <a:r>
              <a:rPr lang="en-US" altLang="en-US" smtClean="0"/>
              <a:t> 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915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Osteoblasts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bone forming cells synthesize and secrete unmineralized ground substance and are found in areas of high metabolism within the bone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Osteocytes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mature bone cells made from osteoblasts that have made bone tissue around themselves. They maintain healthy bone tissue by secreting enzymes and controlling the bone mineral content; they also control the calcium release from the bone tissue to the blood.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Osteogenic cells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respond to traumas, such as fractures, by giving rise to bone-forming cells and bone-destroying cells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Osteoclasts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bone absorbing cell – large cells that break down bone tissue – important to growth, healing, remodeling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Bone lining cells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made from osteoblasts along the surface of most bones in an adult. Bone-lining cells are thought to regulate the movement of calcium and phosphate into and out of the bone</a:t>
            </a:r>
            <a:r>
              <a:rPr lang="en-US" sz="2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7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313"/>
            <a:ext cx="3352800" cy="14620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Long Bone Structure</a:t>
            </a:r>
            <a:r>
              <a:rPr lang="en-US" altLang="en-US" smtClean="0"/>
              <a:t>  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17713"/>
            <a:ext cx="3733800" cy="484028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Compact Bone</a:t>
            </a:r>
          </a:p>
          <a:p>
            <a:pPr lvl="1"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Outer Layer</a:t>
            </a:r>
          </a:p>
          <a:p>
            <a:pPr lvl="1"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Haversian System</a:t>
            </a:r>
          </a:p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Spongy Bone</a:t>
            </a:r>
          </a:p>
          <a:p>
            <a:pPr lvl="1"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Ends of long bones</a:t>
            </a:r>
          </a:p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Cartilage  </a:t>
            </a:r>
          </a:p>
          <a:p>
            <a:pPr lvl="1" eaLnBrk="1" hangingPunct="1">
              <a:defRPr/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endParaRPr lang="en-US" sz="2800" smtClean="0"/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3" name="Picture 4" descr="Bone Structur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609600"/>
            <a:ext cx="4953000" cy="5943600"/>
          </a:xfrm>
          <a:noFill/>
        </p:spPr>
      </p:pic>
    </p:spTree>
    <p:extLst>
      <p:ext uri="{BB962C8B-B14F-4D97-AF65-F5344CB8AC3E}">
        <p14:creationId xmlns:p14="http://schemas.microsoft.com/office/powerpoint/2010/main" val="7237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14313"/>
            <a:ext cx="5486400" cy="14620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Red and Yellow </a:t>
            </a:r>
            <a:br>
              <a:rPr lang="en-US" altLang="en-US" b="1" smtClean="0"/>
            </a:br>
            <a:r>
              <a:rPr lang="en-US" altLang="en-US" b="1" smtClean="0"/>
              <a:t>Bone Marrow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formation of blood cells, (</a:t>
            </a:r>
            <a:r>
              <a:rPr lang="en-US" sz="2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hematopoiesis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), takes place mainly in the red marrow of the bones.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infants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red marrow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found in the bone cavities. With age, it is largely replaced by </a:t>
            </a:r>
            <a:r>
              <a:rPr lang="en-US" sz="28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yellow marrow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fat storage.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adults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red marrow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limited to the spongy bone in the skull, ribs, sternum, clavicles, vertebrae and pelvis. Red marrow functions in the formation of red blood cells, white blood cells and blood platelets.</a:t>
            </a:r>
          </a:p>
        </p:txBody>
      </p:sp>
    </p:spTree>
    <p:extLst>
      <p:ext uri="{BB962C8B-B14F-4D97-AF65-F5344CB8AC3E}">
        <p14:creationId xmlns:p14="http://schemas.microsoft.com/office/powerpoint/2010/main" val="17895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Cartilage</a:t>
            </a:r>
            <a:r>
              <a:rPr lang="en-US" altLang="en-US" smtClean="0"/>
              <a:t> – </a:t>
            </a:r>
            <a:r>
              <a:rPr lang="en-US" altLang="en-US" b="1" smtClean="0"/>
              <a:t>Characteristics</a:t>
            </a:r>
            <a:r>
              <a:rPr lang="en-US" altLang="en-US" smtClean="0"/>
              <a:t> 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21688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4000" b="1" smtClean="0">
              <a:solidFill>
                <a:srgbClr val="D60093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Mostly water; no blood vessels or nerves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Tough, resilient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cartilage forms from chondroblasts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Heal poorly</a:t>
            </a:r>
            <a:endParaRPr lang="en-US" sz="4800" b="1" smtClean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3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Types of Skeletal Cartilage</a:t>
            </a:r>
            <a:r>
              <a:rPr lang="en-US" altLang="en-US" sz="400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8955088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smtClean="0">
                <a:solidFill>
                  <a:schemeClr val="accent2"/>
                </a:solidFill>
              </a:rPr>
              <a:t>Hyaline Cartilages</a:t>
            </a:r>
            <a:r>
              <a:rPr lang="en-US" altLang="en-US" sz="2800" b="1" smtClean="0"/>
              <a:t>: </a:t>
            </a:r>
            <a:r>
              <a:rPr lang="en-US" altLang="en-US" sz="2800" smtClean="0"/>
              <a:t>fine collagen fiber matrix- most abundant type- found in articular (movable joint) cartilages, costal cartilages</a:t>
            </a:r>
            <a:r>
              <a:rPr lang="en-US" altLang="en-US" sz="2800" i="1" smtClean="0"/>
              <a:t> </a:t>
            </a:r>
            <a:r>
              <a:rPr lang="en-US" altLang="en-US" sz="2800" smtClean="0"/>
              <a:t>(connect ribs tosternum), respiratory cartilages</a:t>
            </a:r>
            <a:r>
              <a:rPr lang="en-US" altLang="en-US" sz="2800" i="1" smtClean="0"/>
              <a:t> </a:t>
            </a:r>
            <a:r>
              <a:rPr lang="en-US" altLang="en-US" sz="2800" smtClean="0"/>
              <a:t>(in larynx &amp; upper respiratory passageways) &amp; nasal cartilages</a:t>
            </a:r>
            <a:endParaRPr lang="en-US" altLang="en-US" sz="60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>
                <a:solidFill>
                  <a:schemeClr val="accent2"/>
                </a:solidFill>
              </a:rPr>
              <a:t>Elastic Cartilages</a:t>
            </a:r>
            <a:r>
              <a:rPr lang="en-US" altLang="en-US" sz="2800" b="1" smtClean="0"/>
              <a:t>: </a:t>
            </a:r>
            <a:r>
              <a:rPr lang="en-US" altLang="en-US" sz="2800" smtClean="0"/>
              <a:t>similar to hyaline cartilage, more elastic fibers (very flexible) – found in external ear &amp; epiglottis (larynx covering)</a:t>
            </a:r>
            <a:endParaRPr lang="en-US" altLang="en-US" sz="60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>
                <a:solidFill>
                  <a:schemeClr val="accent2"/>
                </a:solidFill>
              </a:rPr>
              <a:t>Fibrocartilage</a:t>
            </a:r>
            <a:r>
              <a:rPr lang="en-US" altLang="en-US" sz="2800" b="1" smtClean="0"/>
              <a:t>: </a:t>
            </a:r>
            <a:r>
              <a:rPr lang="en-US" altLang="en-US" sz="2800" smtClean="0"/>
              <a:t>rows of chondrocytes with thick collagen fibers; highly compressible with great tensile strength- found in menisci of knee, intervertebral discs &amp; pubic symphysis</a:t>
            </a:r>
          </a:p>
        </p:txBody>
      </p:sp>
    </p:spTree>
    <p:extLst>
      <p:ext uri="{BB962C8B-B14F-4D97-AF65-F5344CB8AC3E}">
        <p14:creationId xmlns:p14="http://schemas.microsoft.com/office/powerpoint/2010/main" val="20399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Fractures of the Bone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6172200"/>
            <a:ext cx="8382000" cy="45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Know fractures based on diagrams or by x-ray recognition</a:t>
            </a:r>
          </a:p>
        </p:txBody>
      </p:sp>
      <p:pic>
        <p:nvPicPr>
          <p:cNvPr id="21508" name="Picture 6" descr="Bone fractu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905000"/>
            <a:ext cx="6324600" cy="4084638"/>
          </a:xfrm>
          <a:noFill/>
        </p:spPr>
      </p:pic>
    </p:spTree>
    <p:extLst>
      <p:ext uri="{BB962C8B-B14F-4D97-AF65-F5344CB8AC3E}">
        <p14:creationId xmlns:p14="http://schemas.microsoft.com/office/powerpoint/2010/main" val="26244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Bone Repair</a:t>
            </a:r>
            <a:r>
              <a:rPr lang="en-US" altLang="en-US" smtClean="0"/>
              <a:t> </a:t>
            </a:r>
            <a:r>
              <a:rPr lang="en-US" altLang="en-US" b="1" smtClean="0"/>
              <a:t>Sequence</a:t>
            </a:r>
            <a:r>
              <a:rPr lang="en-US" altLang="en-US" smtClean="0"/>
              <a:t> 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Injury – broken blood vessels, hematoma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Invasion of blood vessels &amp; generalized cells (2-3 days)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Fibroblasts develop (1 week)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Chondroblasts develop 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Callus forms (4 weeks)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Remodeling with osteoclasts (8 weeks)</a:t>
            </a:r>
          </a:p>
        </p:txBody>
      </p:sp>
    </p:spTree>
    <p:extLst>
      <p:ext uri="{BB962C8B-B14F-4D97-AF65-F5344CB8AC3E}">
        <p14:creationId xmlns:p14="http://schemas.microsoft.com/office/powerpoint/2010/main" val="27421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078662" cy="10048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Disease/Injury Levels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76200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Osteoarthritis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Osteoporosis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Fractures (via pictures and x-rays)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Disc herniation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Scoliosis</a:t>
            </a:r>
          </a:p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ACL and MCL injuries</a:t>
            </a:r>
          </a:p>
        </p:txBody>
      </p:sp>
    </p:spTree>
    <p:extLst>
      <p:ext uri="{BB962C8B-B14F-4D97-AF65-F5344CB8AC3E}">
        <p14:creationId xmlns:p14="http://schemas.microsoft.com/office/powerpoint/2010/main" val="31928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143000" y="2895600"/>
            <a:ext cx="6705600" cy="99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MUSCULAR SYSTEM 		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419600"/>
            <a:ext cx="84582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Karen Lancour</a:t>
            </a:r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Patty </a:t>
            </a:r>
            <a:r>
              <a:rPr lang="en-US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Palmietto</a:t>
            </a:r>
            <a:endParaRPr lang="en-US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Bio Rules 		 National Event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Committee Chairman 		 Supervisor – Health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karenlancour@charter.net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/>
              <a:t>	 </a:t>
            </a:r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Science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rgbClr val="FF66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</a:t>
            </a:r>
          </a:p>
        </p:txBody>
      </p:sp>
      <p:pic>
        <p:nvPicPr>
          <p:cNvPr id="3076" name="Picture 4" descr="SO LOGO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762000"/>
            <a:ext cx="3886200" cy="1935163"/>
          </a:xfrm>
          <a:noFill/>
        </p:spPr>
      </p:pic>
    </p:spTree>
    <p:extLst>
      <p:ext uri="{BB962C8B-B14F-4D97-AF65-F5344CB8AC3E}">
        <p14:creationId xmlns:p14="http://schemas.microsoft.com/office/powerpoint/2010/main" val="30355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MUSCULAR SYSTEM</a:t>
            </a:r>
            <a:r>
              <a:rPr lang="en-US" altLang="en-US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8726488" cy="45354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smtClean="0">
                <a:solidFill>
                  <a:srgbClr val="0033CC"/>
                </a:solidFill>
              </a:rPr>
              <a:t>Muscle Function</a:t>
            </a:r>
            <a:r>
              <a:rPr lang="en-US" altLang="en-US" sz="2800" b="1" smtClean="0"/>
              <a:t>:</a:t>
            </a:r>
          </a:p>
          <a:p>
            <a:pPr eaLnBrk="1" hangingPunct="1"/>
            <a:r>
              <a:rPr lang="en-US" altLang="en-US" sz="2800" b="1" smtClean="0"/>
              <a:t>Stabilizing joints</a:t>
            </a:r>
          </a:p>
          <a:p>
            <a:pPr eaLnBrk="1" hangingPunct="1"/>
            <a:r>
              <a:rPr lang="en-US" altLang="en-US" sz="2800" b="1" smtClean="0"/>
              <a:t>Maintaining posture</a:t>
            </a:r>
          </a:p>
          <a:p>
            <a:pPr eaLnBrk="1" hangingPunct="1"/>
            <a:r>
              <a:rPr lang="en-US" altLang="en-US" sz="2800" b="1" smtClean="0"/>
              <a:t>Producing movement</a:t>
            </a:r>
          </a:p>
          <a:p>
            <a:pPr eaLnBrk="1" hangingPunct="1"/>
            <a:r>
              <a:rPr lang="en-US" altLang="en-US" sz="2800" b="1" smtClean="0"/>
              <a:t>Moving substances within the body </a:t>
            </a:r>
          </a:p>
          <a:p>
            <a:pPr eaLnBrk="1" hangingPunct="1"/>
            <a:r>
              <a:rPr lang="en-US" altLang="en-US" sz="2800" b="1" smtClean="0"/>
              <a:t>Stabilizing body position and regulating organ volume</a:t>
            </a:r>
          </a:p>
          <a:p>
            <a:pPr eaLnBrk="1" hangingPunct="1"/>
            <a:r>
              <a:rPr lang="en-US" altLang="en-US" sz="2800" b="1" smtClean="0"/>
              <a:t>Producing heat– muscle contraction generates 85% of the body’s heat</a:t>
            </a:r>
          </a:p>
          <a:p>
            <a:pPr eaLnBrk="1" hangingPunct="1"/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18291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Rules – 2016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467600" cy="37703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CHECK THE 2016 EVENT RULES 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EVENT PARAMETERS AND TOPICS FOR EACH COMPETITION LEVEL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en-US" sz="36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Characteristics of Muscle Tissue</a:t>
            </a:r>
            <a:r>
              <a:rPr lang="en-US" altLang="en-US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6502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 </a:t>
            </a:r>
            <a:r>
              <a:rPr lang="en-US" altLang="en-US" b="1" smtClean="0">
                <a:solidFill>
                  <a:srgbClr val="0033CC"/>
                </a:solidFill>
              </a:rPr>
              <a:t>Excitability</a:t>
            </a:r>
            <a:r>
              <a:rPr lang="en-US" altLang="en-US" b="1" smtClean="0"/>
              <a:t>- receive and respond to stimuli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 </a:t>
            </a:r>
            <a:r>
              <a:rPr lang="en-US" altLang="en-US" b="1" smtClean="0">
                <a:solidFill>
                  <a:srgbClr val="0033CC"/>
                </a:solidFill>
              </a:rPr>
              <a:t>Contractility</a:t>
            </a:r>
            <a:r>
              <a:rPr lang="en-US" altLang="en-US" b="1" smtClean="0"/>
              <a:t>- ability to shorten and thicken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 </a:t>
            </a:r>
            <a:r>
              <a:rPr lang="en-US" altLang="en-US" b="1" smtClean="0">
                <a:solidFill>
                  <a:srgbClr val="0033CC"/>
                </a:solidFill>
              </a:rPr>
              <a:t>Extensibility</a:t>
            </a:r>
            <a:r>
              <a:rPr lang="en-US" altLang="en-US" b="1" smtClean="0"/>
              <a:t>- ability to stretch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 </a:t>
            </a:r>
            <a:r>
              <a:rPr lang="en-US" altLang="en-US" b="1" smtClean="0">
                <a:solidFill>
                  <a:srgbClr val="0033CC"/>
                </a:solidFill>
              </a:rPr>
              <a:t>Elasticity</a:t>
            </a:r>
            <a:r>
              <a:rPr lang="en-US" altLang="en-US" b="1" smtClean="0"/>
              <a:t>- ability to return to its original shape after contraction or extension</a:t>
            </a: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66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Types of Muscle</a:t>
            </a:r>
            <a:r>
              <a:rPr lang="en-US" altLang="en-US" smtClean="0"/>
              <a:t> </a:t>
            </a:r>
          </a:p>
        </p:txBody>
      </p:sp>
      <p:pic>
        <p:nvPicPr>
          <p:cNvPr id="512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95488"/>
            <a:ext cx="7848600" cy="4605337"/>
          </a:xfrm>
          <a:noFill/>
        </p:spPr>
      </p:pic>
    </p:spTree>
    <p:extLst>
      <p:ext uri="{BB962C8B-B14F-4D97-AF65-F5344CB8AC3E}">
        <p14:creationId xmlns:p14="http://schemas.microsoft.com/office/powerpoint/2010/main" val="4670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Types of Muscle</a:t>
            </a:r>
          </a:p>
        </p:txBody>
      </p:sp>
      <p:pic>
        <p:nvPicPr>
          <p:cNvPr id="6147" name="Picture 3" descr="File:Illu muscle tissu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71800"/>
            <a:ext cx="9144000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21357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Skeletal Muscles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726488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Nearly 650 muscles are attached to the skeleton. See muscle list for competitions.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rgbClr val="0033CC"/>
                </a:solidFill>
              </a:rPr>
              <a:t>Skeletal muscles-</a:t>
            </a:r>
            <a:r>
              <a:rPr lang="en-US" altLang="en-US" sz="2400" b="1" smtClean="0"/>
              <a:t> work in pairs: one muscle moves the bone in one direction and the other moves it back again.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rgbClr val="0033CC"/>
                </a:solidFill>
              </a:rPr>
              <a:t>Most muscles- </a:t>
            </a:r>
            <a:r>
              <a:rPr lang="en-US" altLang="en-US" sz="2400" b="1" smtClean="0"/>
              <a:t>extend from one bone across a joint to another bone with one bone being more stationary than another in a given movement.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rgbClr val="0033CC"/>
                </a:solidFill>
              </a:rPr>
              <a:t>Muscle movement-</a:t>
            </a:r>
            <a:r>
              <a:rPr lang="en-US" altLang="en-US" sz="2400" b="1" smtClean="0"/>
              <a:t> bends the skeleton at moveable joints.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rgbClr val="0033CC"/>
                </a:solidFill>
              </a:rPr>
              <a:t>Tendons - </a:t>
            </a:r>
            <a:r>
              <a:rPr lang="en-US" altLang="en-US" sz="2400" b="1" smtClean="0"/>
              <a:t>made of dense fibrous connective tissue shaped like heavy cords anchor muscles firmly to bone.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rgbClr val="0033CC"/>
                </a:solidFill>
              </a:rPr>
              <a:t>Tendon injury-</a:t>
            </a:r>
            <a:r>
              <a:rPr lang="en-US" altLang="en-US" sz="2400" b="1" smtClean="0"/>
              <a:t> though very strong and secure to muscle, may be injured.</a:t>
            </a:r>
          </a:p>
        </p:txBody>
      </p:sp>
    </p:spTree>
    <p:extLst>
      <p:ext uri="{BB962C8B-B14F-4D97-AF65-F5344CB8AC3E}">
        <p14:creationId xmlns:p14="http://schemas.microsoft.com/office/powerpoint/2010/main" val="23783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Skeletal Muscles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650288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0033CC"/>
                </a:solidFill>
              </a:rPr>
              <a:t>origin</a:t>
            </a:r>
            <a:r>
              <a:rPr lang="en-US" altLang="en-US" sz="2400" b="1" smtClean="0"/>
              <a:t> - Attachment to the more stationary bone by tendon closest to the body or muscle head  or proximal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0033CC"/>
                </a:solidFill>
              </a:rPr>
              <a:t>insertion</a:t>
            </a:r>
            <a:r>
              <a:rPr lang="en-US" altLang="en-US" sz="2400" b="1" smtClean="0"/>
              <a:t> - attachment to the more moveable bone by tendon at the distal end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During movement, the origin remains stationary and the insertion moves.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The force producing the bending is always </a:t>
            </a:r>
            <a:r>
              <a:rPr lang="en-US" altLang="en-US" sz="2400" b="1" smtClean="0">
                <a:solidFill>
                  <a:srgbClr val="0033CC"/>
                </a:solidFill>
              </a:rPr>
              <a:t>a pull of contraction</a:t>
            </a:r>
            <a:r>
              <a:rPr lang="en-US" altLang="en-US" sz="2400" b="1" smtClean="0"/>
              <a:t>. Reversing the direction is produced by the contraction of a different set of muscles.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As one group of muscles contracts, the other group stretches and then they reverse actions.</a:t>
            </a:r>
            <a:r>
              <a:rPr lang="en-US" alt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9292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1676400" cy="776287"/>
          </a:xfrm>
        </p:spPr>
        <p:txBody>
          <a:bodyPr/>
          <a:lstStyle/>
          <a:p>
            <a:pPr eaLnBrk="1" hangingPunct="1"/>
            <a:r>
              <a:rPr lang="en-US" altLang="en-US" smtClean="0"/>
              <a:t>Front </a:t>
            </a:r>
          </a:p>
        </p:txBody>
      </p:sp>
      <p:pic>
        <p:nvPicPr>
          <p:cNvPr id="9219" name="Picture 3" descr="1musclesfro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8600"/>
            <a:ext cx="6705600" cy="6370638"/>
          </a:xfrm>
        </p:spPr>
      </p:pic>
    </p:spTree>
    <p:extLst>
      <p:ext uri="{BB962C8B-B14F-4D97-AF65-F5344CB8AC3E}">
        <p14:creationId xmlns:p14="http://schemas.microsoft.com/office/powerpoint/2010/main" val="3724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1600200" cy="623887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Back </a:t>
            </a:r>
          </a:p>
        </p:txBody>
      </p:sp>
      <p:pic>
        <p:nvPicPr>
          <p:cNvPr id="10243" name="Picture 3" descr="1musclesatba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533400"/>
            <a:ext cx="6781800" cy="6184900"/>
          </a:xfrm>
          <a:noFill/>
        </p:spPr>
      </p:pic>
    </p:spTree>
    <p:extLst>
      <p:ext uri="{BB962C8B-B14F-4D97-AF65-F5344CB8AC3E}">
        <p14:creationId xmlns:p14="http://schemas.microsoft.com/office/powerpoint/2010/main" val="6636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57200"/>
            <a:ext cx="3116262" cy="12192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Skeletal </a:t>
            </a:r>
            <a:br>
              <a:rPr lang="en-US" altLang="en-US" sz="3200" smtClean="0"/>
            </a:br>
            <a:r>
              <a:rPr lang="en-US" altLang="en-US" sz="3200" smtClean="0"/>
              <a:t>Muscle </a:t>
            </a:r>
            <a:br>
              <a:rPr lang="en-US" altLang="en-US" sz="3200" smtClean="0"/>
            </a:br>
            <a:r>
              <a:rPr lang="en-US" altLang="en-US" sz="3200" smtClean="0"/>
              <a:t>Anatomy</a:t>
            </a:r>
            <a:r>
              <a:rPr lang="en-US" altLang="en-US" sz="400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038600"/>
            <a:ext cx="82296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chemeClr val="accent2"/>
                </a:solidFill>
              </a:rPr>
              <a:t>Each muscle- </a:t>
            </a:r>
            <a:r>
              <a:rPr lang="en-US" altLang="en-US" sz="2400" b="1" smtClean="0"/>
              <a:t>has thousands of muscle fibers in a bundle running from origin to insertion bound together by connective tissue through which run blood vessels and nerves.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chemeClr val="accent2"/>
                </a:solidFill>
              </a:rPr>
              <a:t>Each muscle fiber - </a:t>
            </a:r>
            <a:r>
              <a:rPr lang="en-US" altLang="en-US" sz="2400" b="1" smtClean="0"/>
              <a:t>contains many nuclei, an extensive endoplasmic reticulum or </a:t>
            </a:r>
            <a:r>
              <a:rPr lang="en-US" altLang="en-US" sz="2400" b="1" smtClean="0">
                <a:solidFill>
                  <a:srgbClr val="009900"/>
                </a:solidFill>
              </a:rPr>
              <a:t>sarcoplasmic</a:t>
            </a:r>
            <a:r>
              <a:rPr lang="en-US" altLang="en-US" sz="2400" b="1" smtClean="0"/>
              <a:t> </a:t>
            </a:r>
            <a:r>
              <a:rPr lang="en-US" altLang="en-US" sz="2400" b="1" smtClean="0">
                <a:solidFill>
                  <a:srgbClr val="009900"/>
                </a:solidFill>
              </a:rPr>
              <a:t>reticulum</a:t>
            </a:r>
            <a:r>
              <a:rPr lang="en-US" altLang="en-US" sz="2400" b="1" smtClean="0"/>
              <a:t>, many thick and thin </a:t>
            </a:r>
            <a:r>
              <a:rPr lang="en-US" altLang="en-US" sz="2400" b="1" smtClean="0">
                <a:solidFill>
                  <a:srgbClr val="009900"/>
                </a:solidFill>
              </a:rPr>
              <a:t>myofibrils</a:t>
            </a:r>
            <a:r>
              <a:rPr lang="en-US" altLang="en-US" sz="2400" b="1" smtClean="0"/>
              <a:t> running lengthwise the entire length of the fiber, and many </a:t>
            </a:r>
            <a:r>
              <a:rPr lang="en-US" altLang="en-US" sz="2400" b="1" smtClean="0">
                <a:solidFill>
                  <a:srgbClr val="009900"/>
                </a:solidFill>
              </a:rPr>
              <a:t>mitochondria</a:t>
            </a:r>
            <a:r>
              <a:rPr lang="en-US" altLang="en-US" sz="2400" b="1" smtClean="0"/>
              <a:t> for energy</a:t>
            </a:r>
            <a:r>
              <a:rPr lang="en-US" altLang="en-US" sz="2400" smtClean="0"/>
              <a:t> </a:t>
            </a:r>
          </a:p>
        </p:txBody>
      </p:sp>
      <p:pic>
        <p:nvPicPr>
          <p:cNvPr id="11268" name="Picture 4" descr="Muscle cell (2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304800"/>
            <a:ext cx="4495800" cy="3660775"/>
          </a:xfrm>
          <a:noFill/>
        </p:spPr>
      </p:pic>
    </p:spTree>
    <p:extLst>
      <p:ext uri="{BB962C8B-B14F-4D97-AF65-F5344CB8AC3E}">
        <p14:creationId xmlns:p14="http://schemas.microsoft.com/office/powerpoint/2010/main" val="36305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Sarcomere </a:t>
            </a:r>
          </a:p>
        </p:txBody>
      </p:sp>
      <p:pic>
        <p:nvPicPr>
          <p:cNvPr id="12291" name="Picture 3" descr="sarcome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178050"/>
            <a:ext cx="4343400" cy="2959100"/>
          </a:xfr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4724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sacromere</a:t>
            </a:r>
            <a:r>
              <a:rPr lang="en-US" altLang="en-US">
                <a:solidFill>
                  <a:srgbClr val="0033CC"/>
                </a:solidFill>
              </a:rPr>
              <a:t> -</a:t>
            </a:r>
            <a:r>
              <a:rPr lang="en-US" altLang="en-US" b="1"/>
              <a:t>The basic functional unit of the muscle fiber consists of the array of thick and thin filaments between two Z disks</a:t>
            </a:r>
            <a:r>
              <a:rPr lang="en-US" altLang="en-US"/>
              <a:t>. </a:t>
            </a:r>
          </a:p>
          <a:p>
            <a:r>
              <a:rPr lang="en-US" altLang="en-US" b="1">
                <a:solidFill>
                  <a:srgbClr val="0033CC"/>
                </a:solidFill>
              </a:rPr>
              <a:t>thick filaments -</a:t>
            </a:r>
            <a:r>
              <a:rPr lang="en-US" altLang="en-US">
                <a:solidFill>
                  <a:srgbClr val="0033CC"/>
                </a:solidFill>
              </a:rPr>
              <a:t> </a:t>
            </a:r>
            <a:r>
              <a:rPr lang="en-US" altLang="en-US" b="1"/>
              <a:t>with </a:t>
            </a:r>
            <a:r>
              <a:rPr lang="en-US" altLang="en-US" b="1">
                <a:solidFill>
                  <a:srgbClr val="009900"/>
                </a:solidFill>
              </a:rPr>
              <a:t>myosin</a:t>
            </a:r>
            <a:r>
              <a:rPr lang="en-US" altLang="en-US" b="1"/>
              <a:t> (protein) molecules </a:t>
            </a:r>
          </a:p>
          <a:p>
            <a:r>
              <a:rPr lang="en-US" altLang="en-US" b="1">
                <a:solidFill>
                  <a:srgbClr val="0033CC"/>
                </a:solidFill>
              </a:rPr>
              <a:t>thin filaments</a:t>
            </a:r>
            <a:r>
              <a:rPr lang="en-US" altLang="en-US"/>
              <a:t> - </a:t>
            </a:r>
            <a:r>
              <a:rPr lang="en-US" altLang="en-US" b="1"/>
              <a:t>with </a:t>
            </a:r>
            <a:r>
              <a:rPr lang="en-US" altLang="en-US" b="1">
                <a:solidFill>
                  <a:srgbClr val="009900"/>
                </a:solidFill>
              </a:rPr>
              <a:t>actin </a:t>
            </a:r>
            <a:r>
              <a:rPr lang="en-US" altLang="en-US" b="1"/>
              <a:t>(protein) molecules plus smaller amounts of </a:t>
            </a:r>
            <a:r>
              <a:rPr lang="en-US" altLang="en-US" b="1">
                <a:solidFill>
                  <a:srgbClr val="009900"/>
                </a:solidFill>
              </a:rPr>
              <a:t>troponin</a:t>
            </a:r>
            <a:r>
              <a:rPr lang="en-US" altLang="en-US" b="1"/>
              <a:t> and </a:t>
            </a:r>
            <a:r>
              <a:rPr lang="en-US" altLang="en-US" b="1">
                <a:solidFill>
                  <a:srgbClr val="009900"/>
                </a:solidFill>
              </a:rPr>
              <a:t>tropomysin</a:t>
            </a:r>
            <a:r>
              <a:rPr lang="en-US" altLang="en-US" b="1"/>
              <a:t>.  </a:t>
            </a:r>
          </a:p>
          <a:p>
            <a:r>
              <a:rPr lang="en-US" altLang="en-US" b="1">
                <a:solidFill>
                  <a:srgbClr val="0033CC"/>
                </a:solidFill>
              </a:rPr>
              <a:t>striations</a:t>
            </a:r>
            <a:r>
              <a:rPr lang="en-US" altLang="en-US">
                <a:solidFill>
                  <a:srgbClr val="0033CC"/>
                </a:solidFill>
              </a:rPr>
              <a:t> -</a:t>
            </a:r>
            <a:r>
              <a:rPr lang="en-US" altLang="en-US"/>
              <a:t>of </a:t>
            </a:r>
            <a:r>
              <a:rPr lang="en-US" altLang="en-US" b="1"/>
              <a:t>dark A bands</a:t>
            </a:r>
            <a:r>
              <a:rPr lang="en-US" altLang="en-US"/>
              <a:t> and </a:t>
            </a:r>
            <a:r>
              <a:rPr lang="en-US" altLang="en-US" b="1"/>
              <a:t>light I</a:t>
            </a:r>
            <a:r>
              <a:rPr lang="en-US" altLang="en-US"/>
              <a:t> </a:t>
            </a:r>
            <a:r>
              <a:rPr lang="en-US" altLang="en-US" b="1"/>
              <a:t>bands.</a:t>
            </a:r>
            <a:r>
              <a:rPr lang="en-US" altLang="en-US">
                <a:solidFill>
                  <a:srgbClr val="0033CC"/>
                </a:solidFill>
              </a:rPr>
              <a:t> </a:t>
            </a:r>
          </a:p>
          <a:p>
            <a:r>
              <a:rPr lang="en-US" altLang="en-US" b="1">
                <a:solidFill>
                  <a:srgbClr val="0033CC"/>
                </a:solidFill>
              </a:rPr>
              <a:t>A bands-</a:t>
            </a:r>
            <a:r>
              <a:rPr lang="en-US" altLang="en-US">
                <a:solidFill>
                  <a:srgbClr val="0033CC"/>
                </a:solidFill>
              </a:rPr>
              <a:t> </a:t>
            </a:r>
            <a:r>
              <a:rPr lang="en-US" altLang="en-US" b="1"/>
              <a:t>are bisected by the H zone with the M line or band running through the center of this H zone. </a:t>
            </a:r>
          </a:p>
          <a:p>
            <a:r>
              <a:rPr lang="en-US" altLang="en-US" b="1">
                <a:solidFill>
                  <a:srgbClr val="0033CC"/>
                </a:solidFill>
              </a:rPr>
              <a:t>I bands-</a:t>
            </a:r>
            <a:r>
              <a:rPr lang="en-US" altLang="en-US">
                <a:solidFill>
                  <a:srgbClr val="0033CC"/>
                </a:solidFill>
              </a:rPr>
              <a:t> </a:t>
            </a:r>
            <a:r>
              <a:rPr lang="en-US" altLang="en-US" b="1"/>
              <a:t>are bisected by the Z disk or line.</a:t>
            </a:r>
            <a:r>
              <a:rPr lang="en-US" altLang="en-US">
                <a:solidFill>
                  <a:srgbClr val="0033CC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772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Skeletal mus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36" y="1849448"/>
            <a:ext cx="4437182" cy="265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9908" y="2459505"/>
            <a:ext cx="16263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Skeletal muscle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Bone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Perimysium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Blood vessel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Muscle fiber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Fascicle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Endomysium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err="1" smtClean="0"/>
              <a:t>Epimysium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Tendon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1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ROTATION SCHEME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2214822"/>
            <a:ext cx="9296400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Year 1     Skeletal                Muscular            Integumentary   (2016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 2020</a:t>
            </a:r>
            <a:r>
              <a:rPr lang="en-US" sz="20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solidFill>
                <a:srgbClr val="D6009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Year 2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 Nervous               Sense Organs      Endocrine          (2017 and 2021)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Year 3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 Respiratory          Digestive            Immune              (2018 and 2022) 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Year 4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 Cardiovascular    Lymphatic         Excretory            (2019 and 2023)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5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57200"/>
            <a:ext cx="7793037" cy="9906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Sliding-Filament Model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54864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>
                <a:solidFill>
                  <a:srgbClr val="0033CC"/>
                </a:solidFill>
              </a:rPr>
              <a:t>Thick filaments, - </a:t>
            </a:r>
            <a:r>
              <a:rPr lang="en-US" altLang="en-US" sz="2000" b="1" smtClean="0"/>
              <a:t>myosin molecules contain a globular subunit, the </a:t>
            </a:r>
            <a:r>
              <a:rPr lang="en-US" altLang="en-US" sz="2000" b="1" smtClean="0">
                <a:solidFill>
                  <a:srgbClr val="009900"/>
                </a:solidFill>
              </a:rPr>
              <a:t>myosin head</a:t>
            </a:r>
            <a:r>
              <a:rPr lang="en-US" altLang="en-US" sz="2000" b="1" smtClean="0"/>
              <a:t>, which has binding sites for the actin molecules of the thin filaments and ATP.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>
                <a:solidFill>
                  <a:srgbClr val="0033CC"/>
                </a:solidFill>
              </a:rPr>
              <a:t>Activating the muscle fiber </a:t>
            </a:r>
            <a:r>
              <a:rPr lang="en-US" altLang="en-US" sz="2000" b="1" smtClean="0"/>
              <a:t>causes the myosin heads to bind to actin molecules pulling the short filament a short distance past the thick filaments.</a:t>
            </a:r>
            <a:r>
              <a:rPr lang="en-US" altLang="en-US" sz="2000" b="1" smtClean="0">
                <a:solidFill>
                  <a:srgbClr val="0033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>
                <a:solidFill>
                  <a:srgbClr val="0033CC"/>
                </a:solidFill>
              </a:rPr>
              <a:t>Linkages</a:t>
            </a:r>
            <a:r>
              <a:rPr lang="en-US" altLang="en-US" sz="2000" b="1" smtClean="0"/>
              <a:t> break</a:t>
            </a:r>
            <a:r>
              <a:rPr lang="en-US" altLang="en-US" sz="2000" b="1" smtClean="0">
                <a:solidFill>
                  <a:srgbClr val="0033CC"/>
                </a:solidFill>
              </a:rPr>
              <a:t> </a:t>
            </a:r>
            <a:r>
              <a:rPr lang="en-US" altLang="en-US" sz="2000" b="1" smtClean="0"/>
              <a:t>and reform</a:t>
            </a:r>
            <a:r>
              <a:rPr lang="en-US" altLang="en-US" sz="2000" b="1" smtClean="0">
                <a:solidFill>
                  <a:srgbClr val="0033CC"/>
                </a:solidFill>
              </a:rPr>
              <a:t> </a:t>
            </a:r>
            <a:r>
              <a:rPr lang="en-US" altLang="en-US" sz="2000" b="1" smtClean="0"/>
              <a:t>(using ATP energy) further along the thick filaments</a:t>
            </a:r>
            <a:r>
              <a:rPr lang="en-US" altLang="en-US" sz="2000" b="1" smtClean="0">
                <a:solidFill>
                  <a:srgbClr val="0033CC"/>
                </a:solidFill>
              </a:rPr>
              <a:t>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>
                <a:solidFill>
                  <a:srgbClr val="0033CC"/>
                </a:solidFill>
              </a:rPr>
              <a:t>Ratchet-like action </a:t>
            </a:r>
            <a:r>
              <a:rPr lang="en-US" altLang="en-US" sz="2000" b="1" smtClean="0"/>
              <a:t>pulls the thin  filaments past the thick filaments in a.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>
                <a:solidFill>
                  <a:srgbClr val="0033CC"/>
                </a:solidFill>
              </a:rPr>
              <a:t>Individual filaments - </a:t>
            </a:r>
            <a:r>
              <a:rPr lang="en-US" altLang="en-US" sz="2000" b="1" smtClean="0"/>
              <a:t>No shortening, thickening or folding  occurs.</a:t>
            </a:r>
            <a:r>
              <a:rPr lang="en-US" altLang="en-US" sz="2000" b="1" smtClean="0">
                <a:solidFill>
                  <a:srgbClr val="0033CC"/>
                </a:solidFill>
              </a:rPr>
              <a:t>   	</a:t>
            </a:r>
          </a:p>
        </p:txBody>
      </p:sp>
      <p:pic>
        <p:nvPicPr>
          <p:cNvPr id="13316" name="Picture 4" descr="Sacrom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0075" y="2362200"/>
            <a:ext cx="3463925" cy="3733800"/>
          </a:xfrm>
          <a:noFill/>
        </p:spPr>
      </p:pic>
    </p:spTree>
    <p:extLst>
      <p:ext uri="{BB962C8B-B14F-4D97-AF65-F5344CB8AC3E}">
        <p14:creationId xmlns:p14="http://schemas.microsoft.com/office/powerpoint/2010/main" val="14467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Muscle Contraction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4992688" cy="4535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0033CC"/>
                </a:solidFill>
              </a:rPr>
              <a:t>As the </a:t>
            </a:r>
            <a:r>
              <a:rPr lang="en-US" altLang="en-US" sz="2400" b="1" smtClean="0">
                <a:solidFill>
                  <a:srgbClr val="0033CC"/>
                </a:solidFill>
              </a:rPr>
              <a:t>muscle contracts - </a:t>
            </a:r>
            <a:r>
              <a:rPr lang="en-US" altLang="en-US" sz="2400" b="1" smtClean="0"/>
              <a:t>the width of the I bands and H zones decrease causing the Z disks to come closer together, but there is no change in the width of the A band because the thick filaments do not move.</a:t>
            </a:r>
            <a:r>
              <a:rPr lang="en-US" altLang="en-US" sz="2400" b="1" smtClean="0">
                <a:solidFill>
                  <a:srgbClr val="0033CC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0033CC"/>
                </a:solidFill>
              </a:rPr>
              <a:t> As the </a:t>
            </a:r>
            <a:r>
              <a:rPr lang="en-US" altLang="en-US" sz="2400" b="1" smtClean="0">
                <a:solidFill>
                  <a:srgbClr val="0033CC"/>
                </a:solidFill>
              </a:rPr>
              <a:t>muscle relaxes or stretches - </a:t>
            </a:r>
            <a:r>
              <a:rPr lang="en-US" altLang="en-US" sz="2400" b="1" smtClean="0"/>
              <a:t>the width of the I bands separate as the thin filaments move apart but the thick filaments still do not move</a:t>
            </a:r>
            <a:r>
              <a:rPr lang="en-US" altLang="en-US" sz="2400" smtClean="0">
                <a:solidFill>
                  <a:srgbClr val="0033CC"/>
                </a:solidFill>
              </a:rPr>
              <a:t>.</a:t>
            </a:r>
            <a:r>
              <a:rPr lang="en-US" altLang="en-US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</p:txBody>
      </p:sp>
      <p:pic>
        <p:nvPicPr>
          <p:cNvPr id="14340" name="Picture 4" descr="sarcom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3810000" cy="2595563"/>
          </a:xfrm>
          <a:noFill/>
        </p:spPr>
      </p:pic>
    </p:spTree>
    <p:extLst>
      <p:ext uri="{BB962C8B-B14F-4D97-AF65-F5344CB8AC3E}">
        <p14:creationId xmlns:p14="http://schemas.microsoft.com/office/powerpoint/2010/main" val="23231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Muscle and Tendon Injuries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650288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rgbClr val="0033CC"/>
                </a:solidFill>
              </a:rPr>
              <a:t>Strains</a:t>
            </a:r>
            <a:r>
              <a:rPr lang="en-US" altLang="en-US" sz="2800" b="1" smtClean="0"/>
              <a:t> – injuries from overexertion or trauma which involve stretching or tearing of muscle fibers. They often are accompanied by pain and inflammation of the muscle and tendon.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rgbClr val="0033CC"/>
                </a:solidFill>
              </a:rPr>
              <a:t>Sprain</a:t>
            </a:r>
            <a:r>
              <a:rPr lang="en-US" altLang="en-US" sz="2800" b="1" smtClean="0"/>
              <a:t> - the injury near a joint and involves a ligament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rgbClr val="0033CC"/>
                </a:solidFill>
              </a:rPr>
              <a:t>Cramps </a:t>
            </a:r>
            <a:r>
              <a:rPr lang="en-US" altLang="en-US" sz="2800" b="1" smtClean="0"/>
              <a:t>– painful muscle spasms or involuntary twitches.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rgbClr val="0033CC"/>
                </a:solidFill>
              </a:rPr>
              <a:t>Stress-induced muscle tension</a:t>
            </a:r>
            <a:r>
              <a:rPr lang="en-US" altLang="en-US" sz="2800" b="1" smtClean="0"/>
              <a:t> – may cause back pain and headaches. </a:t>
            </a:r>
          </a:p>
        </p:txBody>
      </p:sp>
    </p:spTree>
    <p:extLst>
      <p:ext uri="{BB962C8B-B14F-4D97-AF65-F5344CB8AC3E}">
        <p14:creationId xmlns:p14="http://schemas.microsoft.com/office/powerpoint/2010/main" val="29914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Muscular Disorders</a:t>
            </a:r>
            <a:r>
              <a:rPr lang="en-US" alt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002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rgbClr val="0033CC"/>
                </a:solidFill>
              </a:rPr>
              <a:t>Poliomyelitis</a:t>
            </a:r>
            <a:r>
              <a:rPr lang="en-US" altLang="en-US" sz="2400" b="1" smtClean="0"/>
              <a:t> – viral infection of the nerves that control skeletal muscle movement. </a:t>
            </a:r>
            <a:endParaRPr lang="en-US" altLang="en-US" sz="2400" b="1" i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rgbClr val="0033CC"/>
                </a:solidFill>
              </a:rPr>
              <a:t>Muscular Dystrophies</a:t>
            </a:r>
            <a:r>
              <a:rPr lang="en-US" altLang="en-US" sz="2400" b="1" smtClean="0"/>
              <a:t> – most common caused by mutation of gene for the protein </a:t>
            </a:r>
            <a:r>
              <a:rPr lang="en-US" altLang="en-US" sz="2400" b="1" smtClean="0">
                <a:solidFill>
                  <a:srgbClr val="009900"/>
                </a:solidFill>
              </a:rPr>
              <a:t>dystrophin</a:t>
            </a:r>
            <a:r>
              <a:rPr lang="en-US" altLang="en-US" sz="2400" b="1" smtClean="0"/>
              <a:t> which helps in attaching and organizing the filaments in the sacromere.  </a:t>
            </a:r>
            <a:r>
              <a:rPr lang="en-US" altLang="en-US" sz="2400" b="1" smtClean="0">
                <a:solidFill>
                  <a:srgbClr val="009900"/>
                </a:solidFill>
              </a:rPr>
              <a:t>Duchenne Muscular</a:t>
            </a:r>
            <a:r>
              <a:rPr lang="en-US" altLang="en-US" sz="2400" b="1" smtClean="0"/>
              <a:t> </a:t>
            </a:r>
            <a:r>
              <a:rPr lang="en-US" altLang="en-US" sz="2400" b="1" smtClean="0">
                <a:solidFill>
                  <a:srgbClr val="009900"/>
                </a:solidFill>
              </a:rPr>
              <a:t>Dystrophy</a:t>
            </a:r>
            <a:r>
              <a:rPr lang="en-US" altLang="en-US" sz="2400" b="1" smtClean="0"/>
              <a:t> and </a:t>
            </a:r>
            <a:r>
              <a:rPr lang="en-US" altLang="en-US" sz="2400" b="1" smtClean="0">
                <a:solidFill>
                  <a:srgbClr val="009900"/>
                </a:solidFill>
              </a:rPr>
              <a:t>Becker muscular dystrophy</a:t>
            </a:r>
            <a:r>
              <a:rPr lang="en-US" altLang="en-US" sz="2400" b="1" smtClean="0"/>
              <a:t> are the two most common types.   The gene for dystrophin is on the X chromosome so the disorder is sex-linked.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rgbClr val="0033CC"/>
                </a:solidFill>
              </a:rPr>
              <a:t>Myasthenia Gravis</a:t>
            </a:r>
            <a:r>
              <a:rPr lang="en-US" altLang="en-US" sz="2400" b="1" smtClean="0"/>
              <a:t> – autoimmune disease affecting the neuromuscular junction. affecting the ability of the impulse to cause the muscle contraction.  Administering an inhibitor of </a:t>
            </a:r>
            <a:r>
              <a:rPr lang="en-US" altLang="en-US" sz="2400" b="1" smtClean="0">
                <a:solidFill>
                  <a:srgbClr val="009900"/>
                </a:solidFill>
              </a:rPr>
              <a:t>acetylcholinesterase</a:t>
            </a:r>
            <a:r>
              <a:rPr lang="en-US" altLang="en-US" sz="2400" b="1" smtClean="0"/>
              <a:t> can temporarily restore contractibility. </a:t>
            </a:r>
          </a:p>
        </p:txBody>
      </p:sp>
    </p:spTree>
    <p:extLst>
      <p:ext uri="{BB962C8B-B14F-4D97-AF65-F5344CB8AC3E}">
        <p14:creationId xmlns:p14="http://schemas.microsoft.com/office/powerpoint/2010/main" val="29136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Exercise </a:t>
            </a:r>
            <a:b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Muscular System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50288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/>
              <a:t>Exercise helps muscles become more effective and efficient.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/>
              <a:t>Tendons will become thicker and stronger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/>
              <a:t>High intensity exercise for short duration produces strength, size and power gains in muscles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/>
              <a:t>Low intensity exercise for long durations will give endurance benefits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/>
              <a:t>Trained muscles have better tone or state of readiness to respond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/>
              <a:t>Exercise promotes good posture enabling muscles to work effectively and helps prevent injury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</p:txBody>
      </p:sp>
    </p:spTree>
    <p:extLst>
      <p:ext uri="{BB962C8B-B14F-4D97-AF65-F5344CB8AC3E}">
        <p14:creationId xmlns:p14="http://schemas.microsoft.com/office/powerpoint/2010/main" val="27999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Integumentary System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7696200" cy="2057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 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integumentary system 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consists of the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nails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 tissue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skin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assorted glands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27652" name="Picture 5" descr="C:\Users\KarenLancour\Pictures\Immune System Powerpoint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871663"/>
            <a:ext cx="46577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686800" cy="4343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injury 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against infection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Regulates body temperature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Regulates water loss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synthesis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perception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Membranes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5486400" cy="4419600"/>
          </a:xfrm>
        </p:spPr>
        <p:txBody>
          <a:bodyPr/>
          <a:lstStyle/>
          <a:p>
            <a:pPr>
              <a:lnSpc>
                <a:spcPts val="1800"/>
              </a:lnSpc>
              <a:defRPr/>
            </a:pP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Serous Membranes</a:t>
            </a:r>
          </a:p>
          <a:p>
            <a:pPr lvl="1">
              <a:lnSpc>
                <a:spcPts val="1800"/>
              </a:lnSpc>
              <a:defRPr/>
            </a:pPr>
            <a:r>
              <a:rPr lang="en-US" sz="2000" b="1" dirty="0" smtClean="0"/>
              <a:t>Line body cavities that have no opening to the outside</a:t>
            </a:r>
          </a:p>
          <a:p>
            <a:pPr lvl="1">
              <a:lnSpc>
                <a:spcPts val="1800"/>
              </a:lnSpc>
              <a:defRPr/>
            </a:pPr>
            <a:r>
              <a:rPr lang="en-US" sz="2000" b="1" dirty="0" smtClean="0"/>
              <a:t>Secrete a watery fluid called serous fluid that lubricates surfaces</a:t>
            </a:r>
          </a:p>
          <a:p>
            <a:pPr>
              <a:lnSpc>
                <a:spcPts val="1800"/>
              </a:lnSpc>
              <a:defRPr/>
            </a:pP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Mucous Membranes</a:t>
            </a:r>
          </a:p>
          <a:p>
            <a:pPr lvl="1">
              <a:lnSpc>
                <a:spcPts val="1800"/>
              </a:lnSpc>
              <a:defRPr/>
            </a:pPr>
            <a:r>
              <a:rPr lang="en-US" sz="2000" b="1" dirty="0" smtClean="0"/>
              <a:t>Line cavities and tubes that open to the outside</a:t>
            </a:r>
          </a:p>
          <a:p>
            <a:pPr>
              <a:lnSpc>
                <a:spcPts val="1800"/>
              </a:lnSpc>
              <a:defRPr/>
            </a:pP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Membranes </a:t>
            </a:r>
          </a:p>
          <a:p>
            <a:pPr lvl="1">
              <a:lnSpc>
                <a:spcPts val="1800"/>
              </a:lnSpc>
              <a:defRPr/>
            </a:pPr>
            <a:r>
              <a:rPr lang="en-US" sz="2000" b="1" dirty="0" smtClean="0"/>
              <a:t>Form the inner lining of joint cavities</a:t>
            </a:r>
          </a:p>
          <a:p>
            <a:pPr lvl="1">
              <a:lnSpc>
                <a:spcPts val="1800"/>
              </a:lnSpc>
              <a:defRPr/>
            </a:pPr>
            <a:r>
              <a:rPr lang="en-US" sz="2000" b="1" dirty="0" smtClean="0"/>
              <a:t>Secrete a thick fluid called synovial fluid</a:t>
            </a:r>
            <a:endParaRPr lang="en-US" sz="2000" b="1" dirty="0" smtClean="0">
              <a:solidFill>
                <a:srgbClr val="0033CC"/>
              </a:solidFill>
            </a:endParaRPr>
          </a:p>
          <a:p>
            <a:pPr>
              <a:lnSpc>
                <a:spcPts val="1800"/>
              </a:lnSpc>
              <a:tabLst>
                <a:tab pos="746125" algn="l"/>
              </a:tabLst>
              <a:defRPr/>
            </a:pPr>
            <a:r>
              <a:rPr lang="en-US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Cutaneous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Membrane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b="1" dirty="0" smtClean="0"/>
              <a:t>also</a:t>
            </a:r>
          </a:p>
          <a:p>
            <a:pPr indent="403225">
              <a:lnSpc>
                <a:spcPts val="1800"/>
              </a:lnSpc>
              <a:buFont typeface="Wingdings" panose="05000000000000000000" pitchFamily="2" charset="2"/>
              <a:buNone/>
              <a:tabLst>
                <a:tab pos="746125" algn="l"/>
              </a:tabLst>
              <a:defRPr/>
            </a:pPr>
            <a:r>
              <a:rPr lang="en-US" sz="2000" b="1" dirty="0" smtClean="0"/>
              <a:t>known as skin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1400" b="1" dirty="0" smtClean="0">
              <a:solidFill>
                <a:srgbClr val="0033CC"/>
              </a:solidFill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sz="1400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sz="1400" dirty="0" smtClean="0"/>
          </a:p>
        </p:txBody>
      </p:sp>
      <p:pic>
        <p:nvPicPr>
          <p:cNvPr id="30724" name="Picture 5" descr="C:\Users\KarenLancour\Pictures\Immune System Powerpoint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9575"/>
            <a:ext cx="314801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Layers and Attachment Layer 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2017713"/>
            <a:ext cx="3429000" cy="4611687"/>
          </a:xfrm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Epidermis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Covers internal + external surfaces of body </a:t>
            </a:r>
          </a:p>
          <a:p>
            <a:pPr>
              <a:lnSpc>
                <a:spcPts val="2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Dermis 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layer – Contains </a:t>
            </a:r>
          </a:p>
          <a:p>
            <a:pPr indent="0">
              <a:lnSpc>
                <a:spcPts val="2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skin structures   </a:t>
            </a:r>
          </a:p>
          <a:p>
            <a:pPr>
              <a:lnSpc>
                <a:spcPts val="2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Hypodermis or subcutaneous layer 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Attaches the skin to underlying organs &amp; tissues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 </a:t>
            </a:r>
          </a:p>
        </p:txBody>
      </p:sp>
      <p:pic>
        <p:nvPicPr>
          <p:cNvPr id="32772" name="Picture 5" descr="C:\Users\KarenLancour\Pictures\Immune System Powerpoint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1981200"/>
            <a:ext cx="5513387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 skin vs. Thick skin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4191000"/>
            <a:ext cx="8763000" cy="26670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 mm on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the body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0.5 mm in eyelids – Hairy; Covers all parts of the body except palms, soles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up to 6 mm thick on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palms of hands and soles of feet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Hairless; Covers palms, and soles </a:t>
            </a:r>
          </a:p>
          <a:p>
            <a:pPr>
              <a:lnSpc>
                <a:spcPts val="1700"/>
              </a:lnSpc>
              <a:defRPr/>
            </a:pPr>
            <a:endParaRPr lang="en-US" sz="2000" b="1" dirty="0" smtClean="0"/>
          </a:p>
        </p:txBody>
      </p:sp>
      <p:pic>
        <p:nvPicPr>
          <p:cNvPr id="33796" name="Picture 5" descr="C:\Users\KarenLancour\Pictures\Immune System Powerpoint\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86923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&amp; PHYSIOLOGY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Event Content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 –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YEAR 1 OF 4 YR ROTATION</a:t>
            </a:r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 ANATOMY AND PHYSIOLOGY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Skeletal System </a:t>
            </a:r>
            <a:endParaRPr lang="en-US" sz="28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Muscular System 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Integumentary System </a:t>
            </a:r>
            <a:endParaRPr lang="en-US" sz="28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Major disorders    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Treatment and prevention of disorders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SKILLS - </a:t>
            </a: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observations, inferences, predictions, calculations, data analysis, and conclusions.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Epidermal Cell Types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4572000" cy="4343400"/>
          </a:xfrm>
        </p:spPr>
        <p:txBody>
          <a:bodyPr/>
          <a:lstStyle/>
          <a:p>
            <a:pPr>
              <a:lnSpc>
                <a:spcPts val="1800"/>
              </a:lnSpc>
              <a:defRPr/>
            </a:pPr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Keratinocyte</a:t>
            </a:r>
            <a:r>
              <a:rPr lang="en-US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- </a:t>
            </a:r>
            <a:r>
              <a:rPr lang="en-US" sz="1600" b="1" dirty="0" smtClean="0"/>
              <a:t>90 % of epidermal cells are </a:t>
            </a:r>
            <a:r>
              <a:rPr lang="en-US" sz="1600" b="1" dirty="0" smtClean="0">
                <a:solidFill>
                  <a:srgbClr val="009900"/>
                </a:solidFill>
              </a:rPr>
              <a:t>keratinized </a:t>
            </a:r>
            <a:r>
              <a:rPr lang="en-US" sz="1600" b="1" dirty="0" smtClean="0">
                <a:solidFill>
                  <a:srgbClr val="D60093"/>
                </a:solidFill>
              </a:rPr>
              <a:t>contains keratin (fibrous protein)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9900"/>
                </a:solidFill>
              </a:rPr>
              <a:t>protects </a:t>
            </a:r>
            <a:r>
              <a:rPr lang="en-US" sz="1600" b="1" dirty="0" smtClean="0"/>
              <a:t>and </a:t>
            </a:r>
            <a:r>
              <a:rPr lang="en-US" sz="1600" b="1" dirty="0" smtClean="0">
                <a:solidFill>
                  <a:srgbClr val="009900"/>
                </a:solidFill>
              </a:rPr>
              <a:t>waterproofs</a:t>
            </a:r>
            <a:r>
              <a:rPr lang="en-US" sz="1600" b="1" dirty="0" smtClean="0"/>
              <a:t> the skin</a:t>
            </a:r>
          </a:p>
          <a:p>
            <a:pPr>
              <a:lnSpc>
                <a:spcPts val="1800"/>
              </a:lnSpc>
              <a:defRPr/>
            </a:pPr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Melanocytes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1600" b="1" dirty="0" smtClean="0">
                <a:solidFill>
                  <a:srgbClr val="0033CC"/>
                </a:solidFill>
              </a:rPr>
              <a:t>- </a:t>
            </a:r>
            <a:r>
              <a:rPr lang="en-US" sz="1600" b="1" dirty="0" smtClean="0"/>
              <a:t>8% of the epidermal cells </a:t>
            </a:r>
            <a:r>
              <a:rPr lang="en-US" sz="1600" b="1" dirty="0" smtClean="0">
                <a:solidFill>
                  <a:srgbClr val="009900"/>
                </a:solidFill>
              </a:rPr>
              <a:t>produces melanin </a:t>
            </a:r>
            <a:r>
              <a:rPr lang="en-US" sz="1600" b="1" dirty="0" smtClean="0"/>
              <a:t>contributes to skin color and absorbs UV light</a:t>
            </a:r>
          </a:p>
          <a:p>
            <a:pPr>
              <a:lnSpc>
                <a:spcPts val="1800"/>
              </a:lnSpc>
              <a:defRPr/>
            </a:pPr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Langerhans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</a:rPr>
              <a:t>- </a:t>
            </a:r>
            <a:r>
              <a:rPr lang="en-US" sz="1600" b="1" dirty="0" smtClean="0"/>
              <a:t>Arise from red bone marrow and migrate to the epidermis -Constitute small portion of epidermal cells -</a:t>
            </a:r>
            <a:r>
              <a:rPr lang="en-US" sz="1600" b="1" dirty="0" smtClean="0">
                <a:solidFill>
                  <a:srgbClr val="009900"/>
                </a:solidFill>
              </a:rPr>
              <a:t>Participate in immune responses </a:t>
            </a:r>
            <a:r>
              <a:rPr lang="en-US" sz="1600" b="1" dirty="0" smtClean="0"/>
              <a:t>Easily damaged by UV light</a:t>
            </a:r>
          </a:p>
          <a:p>
            <a:pPr>
              <a:lnSpc>
                <a:spcPts val="1800"/>
              </a:lnSpc>
              <a:defRPr/>
            </a:pP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Merkel cells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- </a:t>
            </a:r>
            <a:r>
              <a:rPr lang="en-US" sz="1600" b="1" dirty="0" smtClean="0"/>
              <a:t>Least numerous of the epidermal cells  Found in the deepest layer of the epidermis-Along with tactile discs, they </a:t>
            </a:r>
            <a:r>
              <a:rPr lang="en-US" sz="1600" b="1" dirty="0" smtClean="0">
                <a:solidFill>
                  <a:srgbClr val="009900"/>
                </a:solidFill>
              </a:rPr>
              <a:t>function in sensation of touch</a:t>
            </a:r>
          </a:p>
          <a:p>
            <a:pPr>
              <a:defRPr/>
            </a:pPr>
            <a:endParaRPr lang="en-US" sz="1400" dirty="0" smtClean="0"/>
          </a:p>
        </p:txBody>
      </p:sp>
      <p:pic>
        <p:nvPicPr>
          <p:cNvPr id="34820" name="Picture 5" descr="C:\Users\KarenLancour\Pictures\Immune System Powerpoint\Pictur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887538"/>
            <a:ext cx="4287837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Epidermal Layers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5257800" cy="5562600"/>
          </a:xfrm>
        </p:spPr>
        <p:txBody>
          <a:bodyPr/>
          <a:lstStyle/>
          <a:p>
            <a:pPr>
              <a:lnSpc>
                <a:spcPts val="2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</a:t>
            </a:r>
            <a:r>
              <a:rPr lang="en-US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corneum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- </a:t>
            </a:r>
            <a:r>
              <a:rPr lang="en-US" sz="1800" b="1" dirty="0" smtClean="0"/>
              <a:t>nuclei and organelles are destroyed by </a:t>
            </a:r>
            <a:r>
              <a:rPr lang="en-US" sz="1800" b="1" dirty="0" err="1" smtClean="0"/>
              <a:t>lysosomes</a:t>
            </a:r>
            <a:r>
              <a:rPr lang="en-US" sz="1800" b="1" dirty="0" smtClean="0"/>
              <a:t> and the </a:t>
            </a:r>
            <a:r>
              <a:rPr lang="en-US" sz="1800" b="1" dirty="0" smtClean="0">
                <a:solidFill>
                  <a:srgbClr val="00B050"/>
                </a:solidFill>
              </a:rPr>
              <a:t>cells fill with keratin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</a:t>
            </a:r>
            <a:r>
              <a:rPr lang="en-US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lucidum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- </a:t>
            </a:r>
            <a:r>
              <a:rPr lang="en-US" sz="1800" b="1" dirty="0" smtClean="0">
                <a:solidFill>
                  <a:srgbClr val="00B050"/>
                </a:solidFill>
              </a:rPr>
              <a:t>only found in the palms and soles of feet</a:t>
            </a:r>
            <a:r>
              <a:rPr lang="en-US" sz="1800" b="1" dirty="0" smtClean="0"/>
              <a:t>  3-5 layers of clear, flat, dead </a:t>
            </a:r>
            <a:r>
              <a:rPr lang="en-US" sz="1800" b="1" dirty="0" err="1" smtClean="0"/>
              <a:t>keratinocytes</a:t>
            </a:r>
            <a:r>
              <a:rPr lang="en-US" sz="1800" b="1" dirty="0" smtClean="0"/>
              <a:t> -Dense packed intermediate filaments Thick plasma membranes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</a:t>
            </a:r>
            <a:r>
              <a:rPr lang="en-US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granulosum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- </a:t>
            </a:r>
            <a:r>
              <a:rPr lang="en-US" sz="1800" b="1" dirty="0" smtClean="0">
                <a:solidFill>
                  <a:srgbClr val="00B050"/>
                </a:solidFill>
              </a:rPr>
              <a:t>cells start to become </a:t>
            </a:r>
            <a:r>
              <a:rPr lang="en-US" sz="1800" b="1" dirty="0" err="1" smtClean="0">
                <a:solidFill>
                  <a:srgbClr val="00B050"/>
                </a:solidFill>
              </a:rPr>
              <a:t>keritanized</a:t>
            </a:r>
            <a:r>
              <a:rPr lang="en-US" sz="1800" b="1" dirty="0" smtClean="0"/>
              <a:t> -</a:t>
            </a:r>
            <a:r>
              <a:rPr lang="en-US" sz="1800" b="1" dirty="0" smtClean="0">
                <a:cs typeface="Times New Roman" pitchFamily="18" charset="0"/>
              </a:rPr>
              <a:t>-Secretes lipid-rich secretion that acts as a water sealant</a:t>
            </a:r>
            <a:endParaRPr lang="en-US" sz="1800" b="1" dirty="0" smtClean="0"/>
          </a:p>
          <a:p>
            <a:pPr>
              <a:lnSpc>
                <a:spcPts val="2000"/>
              </a:lnSpc>
              <a:spcBef>
                <a:spcPct val="0"/>
              </a:spcBef>
              <a:buSzPts val="1200"/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</a:t>
            </a:r>
            <a:r>
              <a:rPr lang="en-US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spinosum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D60093"/>
                </a:solidFill>
              </a:rPr>
              <a:t>- </a:t>
            </a:r>
            <a:r>
              <a:rPr lang="en-US" sz="1800" b="1" dirty="0" smtClean="0"/>
              <a:t>8-10 layers of </a:t>
            </a:r>
            <a:r>
              <a:rPr lang="en-US" sz="1800" b="1" dirty="0" err="1" smtClean="0"/>
              <a:t>keratinocytes</a:t>
            </a:r>
            <a:endParaRPr lang="en-US" sz="1800" b="1" dirty="0" smtClean="0"/>
          </a:p>
          <a:p>
            <a:pPr>
              <a:lnSpc>
                <a:spcPts val="2000"/>
              </a:lnSpc>
              <a:spcBef>
                <a:spcPct val="0"/>
              </a:spcBef>
              <a:buSzPts val="1200"/>
              <a:buFont typeface="Wingdings" panose="05000000000000000000" pitchFamily="2" charset="2"/>
              <a:buNone/>
              <a:defRPr/>
            </a:pPr>
            <a:r>
              <a:rPr lang="en-US" sz="1800" b="1" dirty="0" smtClean="0">
                <a:cs typeface="Times New Roman" pitchFamily="18" charset="0"/>
              </a:rPr>
              <a:t>	</a:t>
            </a:r>
            <a:r>
              <a:rPr lang="en-US" sz="1800" b="1" dirty="0" smtClean="0">
                <a:solidFill>
                  <a:srgbClr val="00B050"/>
                </a:solidFill>
                <a:cs typeface="Times New Roman" pitchFamily="18" charset="0"/>
              </a:rPr>
              <a:t>skin both strength and flexibility</a:t>
            </a:r>
            <a:endParaRPr lang="en-US" sz="1800" b="1" dirty="0" smtClean="0">
              <a:solidFill>
                <a:srgbClr val="00B050"/>
              </a:solidFill>
            </a:endParaRPr>
          </a:p>
          <a:p>
            <a:pPr>
              <a:lnSpc>
                <a:spcPts val="2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</a:t>
            </a:r>
            <a:r>
              <a:rPr lang="en-US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basale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D60093"/>
                </a:solidFill>
              </a:rPr>
              <a:t>-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smtClean="0"/>
              <a:t>Also referred to as stratum </a:t>
            </a:r>
            <a:r>
              <a:rPr lang="en-US" sz="1800" b="1" dirty="0" err="1" smtClean="0"/>
              <a:t>germinatum</a:t>
            </a:r>
            <a:r>
              <a:rPr lang="en-US" sz="1800" b="1" dirty="0" smtClean="0"/>
              <a:t> -</a:t>
            </a:r>
            <a:r>
              <a:rPr lang="en-US" sz="1800" b="1" dirty="0" smtClean="0">
                <a:solidFill>
                  <a:srgbClr val="00B050"/>
                </a:solidFill>
              </a:rPr>
              <a:t>where new cells are formed </a:t>
            </a:r>
            <a:r>
              <a:rPr lang="en-US" sz="1800" b="1" dirty="0" smtClean="0"/>
              <a:t>-</a:t>
            </a:r>
          </a:p>
          <a:p>
            <a:pPr>
              <a:defRPr/>
            </a:pPr>
            <a:endParaRPr lang="en-US" sz="1800" b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en-US" sz="1400" b="1" dirty="0" smtClean="0"/>
          </a:p>
          <a:p>
            <a:pPr>
              <a:defRPr/>
            </a:pPr>
            <a:endParaRPr lang="en-US" sz="1400" b="1" dirty="0" smtClean="0"/>
          </a:p>
        </p:txBody>
      </p:sp>
      <p:pic>
        <p:nvPicPr>
          <p:cNvPr id="36868" name="Picture 5" descr="C:\Users\KarenLancour\Pictures\Immune System Powerpoint\Pictur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1730375"/>
            <a:ext cx="39020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of Epidermis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839200" cy="4572000"/>
          </a:xfrm>
        </p:spPr>
        <p:txBody>
          <a:bodyPr/>
          <a:lstStyle/>
          <a:p>
            <a:pPr marL="342900" lvl="3" indent="-342900">
              <a:buClr>
                <a:schemeClr val="folHlink"/>
              </a:buClr>
              <a:buSzPct val="60000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Newly formed cells in the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</a:t>
            </a:r>
            <a:r>
              <a:rPr lang="en-US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basale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undergo </a:t>
            </a:r>
            <a:r>
              <a:rPr lang="en-US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keratinazation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they are pushed to the surface and accumulate more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keratin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during the process</a:t>
            </a:r>
          </a:p>
          <a:p>
            <a:pPr marL="342900" lvl="3" indent="-342900">
              <a:buClr>
                <a:schemeClr val="folHlink"/>
              </a:buClr>
              <a:buSzPct val="60000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they undergo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apoptosis or death </a:t>
            </a:r>
          </a:p>
          <a:p>
            <a:pPr marL="342900" lvl="3" indent="-342900">
              <a:buClr>
                <a:schemeClr val="folHlink"/>
              </a:buClr>
              <a:buSzPct val="60000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Eventually they slough off and are replaced</a:t>
            </a:r>
          </a:p>
          <a:p>
            <a:pPr marL="342900" lvl="3" indent="-342900">
              <a:buClr>
                <a:schemeClr val="folHlink"/>
              </a:buClr>
              <a:buSzPct val="60000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 takes about 4 weeks</a:t>
            </a:r>
          </a:p>
          <a:p>
            <a:pPr marL="342900" lvl="3" indent="-342900">
              <a:buClr>
                <a:schemeClr val="folHlink"/>
              </a:buClr>
              <a:buSzPct val="60000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of cell division in the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</a:t>
            </a:r>
            <a:r>
              <a:rPr lang="en-US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basale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during injury</a:t>
            </a:r>
          </a:p>
          <a:p>
            <a:pPr marL="342900" lvl="3" indent="-342900">
              <a:buClr>
                <a:schemeClr val="folHlink"/>
              </a:buClr>
              <a:buSzPct val="60000"/>
              <a:defRPr/>
            </a:pPr>
            <a:endParaRPr lang="en-US" dirty="0" smtClean="0"/>
          </a:p>
          <a:p>
            <a:pPr marL="342900" lvl="3" indent="-342900">
              <a:buClr>
                <a:schemeClr val="folHlink"/>
              </a:buClr>
              <a:buSzPct val="60000"/>
              <a:defRPr/>
            </a:pPr>
            <a:endParaRPr lang="en-US" dirty="0" smtClean="0"/>
          </a:p>
          <a:p>
            <a:pPr marL="342900" lvl="3" indent="-342900">
              <a:buClr>
                <a:schemeClr val="folHlink"/>
              </a:buClr>
              <a:buSzPct val="60000"/>
              <a:defRPr/>
            </a:pPr>
            <a:endParaRPr lang="en-US" dirty="0" smtClean="0"/>
          </a:p>
          <a:p>
            <a:pPr marL="342900" lvl="3" indent="-342900">
              <a:buClr>
                <a:schemeClr val="folHlink"/>
              </a:buClr>
              <a:buSzPct val="60000"/>
              <a:defRPr/>
            </a:pPr>
            <a:endParaRPr lang="en-US" dirty="0" smtClean="0"/>
          </a:p>
          <a:p>
            <a:pPr marL="342900" lvl="3" indent="-342900">
              <a:buClr>
                <a:schemeClr val="folHlink"/>
              </a:buClr>
              <a:buSzPct val="60000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Dermis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5715000" cy="4800600"/>
          </a:xfrm>
        </p:spPr>
        <p:txBody>
          <a:bodyPr/>
          <a:lstStyle/>
          <a:p>
            <a:pPr marL="342900" lvl="2" indent="-342900">
              <a:lnSpc>
                <a:spcPts val="2300"/>
              </a:lnSpc>
              <a:buSzPct val="60000"/>
              <a:defRPr/>
            </a:pP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</a:t>
            </a:r>
            <a:r>
              <a:rPr lang="en-US" b="1" dirty="0" smtClean="0"/>
              <a:t>deepest part of the skin</a:t>
            </a:r>
          </a:p>
          <a:p>
            <a:pPr marL="342900" lvl="2" indent="-342900">
              <a:lnSpc>
                <a:spcPts val="2300"/>
              </a:lnSpc>
              <a:buSzPct val="60000"/>
              <a:defRPr/>
            </a:pP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Composed</a:t>
            </a:r>
            <a:r>
              <a:rPr lang="en-US" b="1" dirty="0" smtClean="0"/>
              <a:t> mainly of connective tissues (collagen and elastic fibers) </a:t>
            </a:r>
          </a:p>
          <a:p>
            <a:pPr marL="342900" lvl="2" indent="-342900">
              <a:lnSpc>
                <a:spcPts val="2300"/>
              </a:lnSpc>
              <a:buSzPct val="60000"/>
              <a:defRPr/>
            </a:pP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Layer </a:t>
            </a:r>
            <a:r>
              <a:rPr lang="en-US" b="1" dirty="0" smtClean="0"/>
              <a:t>– Surface area is increased due to projections called </a:t>
            </a:r>
            <a:r>
              <a:rPr lang="en-US" b="1" dirty="0" smtClean="0">
                <a:solidFill>
                  <a:srgbClr val="009900"/>
                </a:solidFill>
              </a:rPr>
              <a:t>dermal papillae</a:t>
            </a:r>
            <a:r>
              <a:rPr lang="en-US" b="1" dirty="0" smtClean="0"/>
              <a:t> which contains </a:t>
            </a:r>
            <a:r>
              <a:rPr lang="en-US" b="1" dirty="0" smtClean="0">
                <a:solidFill>
                  <a:srgbClr val="00B050"/>
                </a:solidFill>
              </a:rPr>
              <a:t>capillaries</a:t>
            </a:r>
            <a:r>
              <a:rPr lang="en-US" b="1" dirty="0" smtClean="0"/>
              <a:t> or </a:t>
            </a:r>
            <a:r>
              <a:rPr lang="en-US" b="1" dirty="0" smtClean="0">
                <a:solidFill>
                  <a:srgbClr val="00B050"/>
                </a:solidFill>
              </a:rPr>
              <a:t>tactile receptors </a:t>
            </a:r>
            <a:r>
              <a:rPr lang="en-US" b="1" dirty="0" smtClean="0"/>
              <a:t>-</a:t>
            </a:r>
            <a:r>
              <a:rPr lang="en-US" b="1" dirty="0" smtClean="0">
                <a:ea typeface="+mn-ea"/>
                <a:cs typeface="+mn-cs"/>
              </a:rPr>
              <a:t>Epidermal ridges conforms to the dermal papillae</a:t>
            </a:r>
            <a:endParaRPr lang="en-US" b="1" dirty="0" smtClean="0"/>
          </a:p>
          <a:p>
            <a:pPr marL="342900" lvl="2" indent="-342900">
              <a:lnSpc>
                <a:spcPts val="2300"/>
              </a:lnSpc>
              <a:buSzPct val="60000"/>
              <a:defRPr/>
            </a:pP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Reticular Layer </a:t>
            </a:r>
            <a:r>
              <a:rPr lang="en-US" b="1" dirty="0" smtClean="0">
                <a:solidFill>
                  <a:srgbClr val="D60093"/>
                </a:solidFill>
              </a:rPr>
              <a:t>-</a:t>
            </a:r>
            <a:r>
              <a:rPr lang="en-US" b="1" dirty="0" smtClean="0"/>
              <a:t>Contains </a:t>
            </a:r>
            <a:r>
              <a:rPr lang="en-US" b="1" dirty="0" smtClean="0">
                <a:solidFill>
                  <a:srgbClr val="00B050"/>
                </a:solidFill>
              </a:rPr>
              <a:t>hair follicles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nerves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sebaceous</a:t>
            </a:r>
            <a:r>
              <a:rPr lang="en-US" b="1" dirty="0" smtClean="0"/>
              <a:t> and </a:t>
            </a:r>
            <a:r>
              <a:rPr lang="en-US" b="1" dirty="0" err="1" smtClean="0">
                <a:solidFill>
                  <a:srgbClr val="00B050"/>
                </a:solidFill>
              </a:rPr>
              <a:t>sudoriferous</a:t>
            </a:r>
            <a:r>
              <a:rPr lang="en-US" b="1" dirty="0" smtClean="0">
                <a:solidFill>
                  <a:srgbClr val="00B050"/>
                </a:solidFill>
              </a:rPr>
              <a:t> glands</a:t>
            </a:r>
          </a:p>
          <a:p>
            <a:pPr marL="342900" lvl="2" indent="-342900">
              <a:buSzPct val="60000"/>
              <a:defRPr/>
            </a:pPr>
            <a:endParaRPr lang="en-US" sz="2000" b="1" dirty="0" smtClean="0">
              <a:solidFill>
                <a:srgbClr val="D60093"/>
              </a:solidFill>
            </a:endParaRPr>
          </a:p>
          <a:p>
            <a:pPr>
              <a:defRPr/>
            </a:pPr>
            <a:endParaRPr lang="en-US" sz="2400" dirty="0"/>
          </a:p>
        </p:txBody>
      </p:sp>
      <p:pic>
        <p:nvPicPr>
          <p:cNvPr id="39940" name="Picture 7" descr="C:\Users\KarenLancour\Pictures\Immune System Powerpoint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0"/>
            <a:ext cx="3403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 descr="C:\Users\KarenLancour\Pictures\Immune System Powerpoint\Picture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2286000"/>
            <a:ext cx="3363912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 descr="C:\Users\KarenLancour\Pictures\Immune System Powerpoint\Picture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628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Hypodermis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382000" cy="38862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Subcutaneous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Attaches the skin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underlying organs and tissues</a:t>
            </a:r>
          </a:p>
          <a:p>
            <a:pPr marL="342900" lvl="2" indent="-342900">
              <a:buSzPct val="60000"/>
              <a:defRPr/>
            </a:pP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part of the skin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lies below the dermis</a:t>
            </a:r>
          </a:p>
          <a:p>
            <a:pPr marL="342900" lvl="2" indent="-342900">
              <a:buSzPct val="60000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Contains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connective tissue </a:t>
            </a:r>
            <a:r>
              <a:rPr lang="en-US" sz="2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adipose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 (subcutaneous fat) for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insulation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lvl="2" indent="-342900">
              <a:buSzPct val="60000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Infants and elderly have less of this than adults and are therefore more sensitive to cold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41988" name="Picture 5" descr="C:\Users\KarenLancour\Pictures\Immune System Powerpoint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0"/>
            <a:ext cx="42021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 altLang="en-US" b="1" smtClean="0"/>
              <a:t>Skin Color </a:t>
            </a:r>
          </a:p>
        </p:txBody>
      </p:sp>
      <p:pic>
        <p:nvPicPr>
          <p:cNvPr id="44035" name="Picture 4" descr="C:\Users\KarenLancour\Pictures\Immune System Powerpoint\Picture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43013"/>
            <a:ext cx="8001000" cy="56149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725862" cy="11572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Color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650288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Factors </a:t>
            </a:r>
            <a:r>
              <a:rPr lang="en-US" sz="2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Skin pigmentation 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humans have the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number of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melanocytes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melanin they produce is controlled by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genes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pigment is called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albinism</a:t>
            </a:r>
          </a:p>
          <a:p>
            <a:pPr marL="342900" lvl="1" indent="-342900">
              <a:lnSpc>
                <a:spcPct val="90000"/>
              </a:lnSpc>
              <a:buClr>
                <a:schemeClr val="folHlink"/>
              </a:buClr>
              <a:buSzPct val="60000"/>
              <a:defRPr/>
            </a:pP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Factors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Exposure to sunlight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of Blood </a:t>
            </a:r>
            <a:r>
              <a:rPr lang="en-US" sz="2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Hemoglobin in blood </a:t>
            </a:r>
            <a:endParaRPr lang="en-US" sz="2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2334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Pigments – Melanin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-381000" y="1905000"/>
            <a:ext cx="9336088" cy="4953000"/>
          </a:xfrm>
        </p:spPr>
        <p:txBody>
          <a:bodyPr/>
          <a:lstStyle/>
          <a:p>
            <a:pPr lvl="2">
              <a:defRPr/>
            </a:pP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mostly in 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epidermis</a:t>
            </a:r>
          </a:p>
          <a:p>
            <a:pPr lvl="2">
              <a:defRPr/>
            </a:pP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types 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melanin: </a:t>
            </a:r>
            <a:r>
              <a:rPr lang="en-US" sz="36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eumelanin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is brownish black and </a:t>
            </a:r>
            <a:r>
              <a:rPr lang="en-US" sz="36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pheomelanin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is reddish yellow</a:t>
            </a:r>
          </a:p>
          <a:p>
            <a:pPr lvl="2">
              <a:defRPr/>
            </a:pP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Fair-skinned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 have more </a:t>
            </a:r>
            <a:r>
              <a:rPr lang="en-US" sz="36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pheomelanin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skinned 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have more </a:t>
            </a:r>
            <a:r>
              <a:rPr lang="en-US" sz="36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eumelanin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313"/>
            <a:ext cx="8610600" cy="1462087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Factors Affect 	Melanin Production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50288" cy="4114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 light increases enzyme activity in </a:t>
            </a:r>
            <a:r>
              <a:rPr lang="en-US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melansomes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increased melanin production</a:t>
            </a:r>
          </a:p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amount of melanin increases + darkness of melanin </a:t>
            </a:r>
          </a:p>
          <a:p>
            <a:pPr>
              <a:defRPr/>
            </a:pPr>
            <a:r>
              <a:rPr lang="en-US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Eumelanin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protection from UV radiation but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pheomelin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breaks down with too much UV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much UV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may cause skin cancer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Skin Pigments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04800" y="2017713"/>
            <a:ext cx="8650288" cy="4114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Carotene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yellow -orange pigment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Vitamin A – important for vision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Found in Stratum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corneum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fatty areas of dermis and hypodermal layer   </a:t>
            </a:r>
          </a:p>
          <a:p>
            <a:pPr>
              <a:defRPr/>
            </a:pPr>
            <a:r>
              <a:rPr lang="en-US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Hemoblobin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oxygen carrying pigment in red blood cells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TRAINING MATERIALS</a:t>
            </a:r>
            <a:r>
              <a:rPr lang="en-US" altLang="en-US" smtClean="0"/>
              <a:t> 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97888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Power Point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content overview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Handouts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General and Systems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Tournament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sample problems with key 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Supervisor Guide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prep tips, event needs, and scoring tips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Resource &amp; Training CD’s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on the Science Olympiad website at  </a:t>
            </a:r>
            <a:r>
              <a:rPr lang="en-U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www.soinc.org</a:t>
            </a:r>
            <a:r>
              <a:rPr lang="en-U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Event Information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Biology-Earth Science CD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Anatomy/A&amp;P CD (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2016</a:t>
            </a:r>
            <a:r>
              <a:rPr lang="en-U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well as the </a:t>
            </a:r>
            <a:r>
              <a:rPr lang="en-U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B and Division C Test Packets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available from SO store at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www.soinc.org</a:t>
            </a:r>
            <a:endPara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Markings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26488" cy="4227513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 ridges: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markings on fingertips characteristic of primates - allow us to manipulate objects more easily-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fingerprints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friction ridge skin impressions</a:t>
            </a:r>
          </a:p>
          <a:p>
            <a:pPr>
              <a:lnSpc>
                <a:spcPts val="3000"/>
              </a:lnSpc>
              <a:defRPr/>
            </a:pPr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lines: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flexor surfaces of digits, palms, wrists, elbows etc.- skin is tightly bound to deep fascia at these points</a:t>
            </a:r>
          </a:p>
          <a:p>
            <a:pPr>
              <a:lnSpc>
                <a:spcPts val="3000"/>
              </a:lnSpc>
              <a:defRPr/>
            </a:pPr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freckles: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melanized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patches vary with heredity or exposure to sun</a:t>
            </a:r>
          </a:p>
          <a:p>
            <a:pPr>
              <a:lnSpc>
                <a:spcPts val="3000"/>
              </a:lnSpc>
              <a:defRPr/>
            </a:pPr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moles: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elevated patch of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melanized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skin, of the with hair mostly harmless, beauty marks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2201862" cy="14620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 Skin </a:t>
            </a:r>
          </a:p>
        </p:txBody>
      </p:sp>
      <p:pic>
        <p:nvPicPr>
          <p:cNvPr id="51203" name="Picture 4" descr="C:\Users\KarenLancour\Pictures\Immune System Powerpoint\Picture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228600"/>
            <a:ext cx="5402263" cy="3048000"/>
          </a:xfrm>
        </p:spPr>
      </p:pic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228600" y="3505200"/>
            <a:ext cx="8153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20s</a:t>
            </a:r>
            <a:r>
              <a:rPr lang="en-US" sz="2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aging </a:t>
            </a:r>
            <a:r>
              <a:rPr lang="en-US" sz="2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to be visible in the skin.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cell </a:t>
            </a:r>
            <a:r>
              <a:rPr lang="en-US" sz="2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declines: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thin</a:t>
            </a:r>
            <a:r>
              <a:rPr lang="en-US" sz="2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repair difficult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Epidermal </a:t>
            </a:r>
            <a:r>
              <a:rPr lang="en-US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dendritic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decrease: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immune response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D3 </a:t>
            </a:r>
            <a:r>
              <a:rPr lang="en-US" sz="2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declines: calcium absorption declines 	and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brittle bones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Glandular activity</a:t>
            </a:r>
            <a:r>
              <a:rPr lang="en-US" sz="2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declines: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dries</a:t>
            </a:r>
            <a:r>
              <a:rPr lang="en-US" sz="2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body can overheat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 to dermis </a:t>
            </a:r>
            <a:r>
              <a:rPr lang="en-US" sz="2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declines: tend to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 cold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follicles </a:t>
            </a:r>
            <a:r>
              <a:rPr lang="en-US" sz="2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or produce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thinner hair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Dermis</a:t>
            </a:r>
            <a:r>
              <a:rPr lang="en-US" sz="2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thins and becomes less elastic – 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wrinkles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Derivatives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2964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4400" b="1" dirty="0" smtClean="0"/>
              <a:t>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embryonic development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thousands of small groups of 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epidermal cells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</a:t>
            </a:r>
            <a:r>
              <a:rPr lang="en-US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push down into dermis to form 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follicles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– Hair &amp; Nails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2017713"/>
            <a:ext cx="8802688" cy="4114800"/>
          </a:xfrm>
        </p:spPr>
        <p:txBody>
          <a:bodyPr/>
          <a:lstStyle/>
          <a:p>
            <a:pPr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Hair </a:t>
            </a:r>
          </a:p>
          <a:p>
            <a:pPr lvl="1">
              <a:lnSpc>
                <a:spcPts val="25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on the head protects scalp from injury and sunlight</a:t>
            </a:r>
          </a:p>
          <a:p>
            <a:pPr lvl="1">
              <a:lnSpc>
                <a:spcPts val="25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Eyelashes and eyebrows protect eyes</a:t>
            </a:r>
          </a:p>
          <a:p>
            <a:pPr lvl="1">
              <a:lnSpc>
                <a:spcPts val="25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Nostril and ear hairs protect from foreign particles</a:t>
            </a:r>
          </a:p>
          <a:p>
            <a:pPr lvl="1">
              <a:lnSpc>
                <a:spcPts val="25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in sensing light touch due to the touch receptors associated with the hair root plexuses.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the Nails</a:t>
            </a:r>
          </a:p>
          <a:p>
            <a:pPr lvl="1">
              <a:lnSpc>
                <a:spcPts val="25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Grasping objects</a:t>
            </a:r>
          </a:p>
          <a:p>
            <a:pPr lvl="1">
              <a:lnSpc>
                <a:spcPts val="25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Manipulating objects</a:t>
            </a:r>
          </a:p>
          <a:p>
            <a:pPr lvl="1">
              <a:lnSpc>
                <a:spcPts val="25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Protects ends of digits from trauma</a:t>
            </a:r>
          </a:p>
          <a:p>
            <a:pPr lvl="1">
              <a:lnSpc>
                <a:spcPts val="25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Scratching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0" y="214313"/>
            <a:ext cx="4495800" cy="11572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Anatomy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8600" y="1828800"/>
            <a:ext cx="56388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ts val="2000"/>
              </a:lnSpc>
              <a:tabLst>
                <a:tab pos="1085850" algn="l"/>
              </a:tabLst>
              <a:defRPr/>
            </a:pPr>
            <a:r>
              <a:rPr lang="en-US" sz="1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Shaft</a:t>
            </a:r>
            <a:r>
              <a:rPr 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:</a:t>
            </a:r>
            <a:r>
              <a:rPr lang="en-US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 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portion of hair that projects from skin surface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457200" indent="-457200">
              <a:lnSpc>
                <a:spcPts val="2000"/>
              </a:lnSpc>
              <a:tabLst>
                <a:tab pos="1085850" algn="l"/>
              </a:tabLst>
              <a:defRPr/>
            </a:pPr>
            <a:r>
              <a:rPr lang="en-US" sz="1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Root</a:t>
            </a:r>
            <a:r>
              <a:rPr 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: 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portion of hair deep to the shaft penetrating the dermis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lvl="1">
              <a:lnSpc>
                <a:spcPts val="2000"/>
              </a:lnSpc>
              <a:buFontTx/>
              <a:buChar char="•"/>
              <a:tabLst>
                <a:tab pos="108585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Has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3 layers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: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>
              <a:lnSpc>
                <a:spcPts val="2000"/>
              </a:lnSpc>
              <a:tabLst>
                <a:tab pos="108585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          </a:t>
            </a:r>
            <a:r>
              <a:rPr lang="en-US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medulla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>
              <a:lnSpc>
                <a:spcPts val="2000"/>
              </a:lnSpc>
              <a:tabLst>
                <a:tab pos="108585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         </a:t>
            </a:r>
            <a:r>
              <a:rPr lang="en-US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 cortex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	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>
              <a:lnSpc>
                <a:spcPts val="2000"/>
              </a:lnSpc>
              <a:tabLst>
                <a:tab pos="108585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          </a:t>
            </a:r>
            <a:r>
              <a:rPr lang="en-US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cuticle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>
              <a:lnSpc>
                <a:spcPts val="2000"/>
              </a:lnSpc>
              <a:tabLst>
                <a:tab pos="1085850" algn="l"/>
              </a:tabLst>
              <a:defRPr/>
            </a:pPr>
            <a:r>
              <a:rPr lang="en-US" sz="1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Base of the hair follicle</a:t>
            </a:r>
            <a:endParaRPr lang="en-US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lvl="1">
              <a:lnSpc>
                <a:spcPts val="2000"/>
              </a:lnSpc>
              <a:buFontTx/>
              <a:buChar char="•"/>
              <a:tabLst>
                <a:tab pos="1085850" algn="l"/>
              </a:tabLst>
              <a:defRPr/>
            </a:pPr>
            <a:r>
              <a:rPr lang="en-US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Bulb</a:t>
            </a:r>
            <a:r>
              <a:rPr 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: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houses the papilla which contains the blood vessels that nourishes the growing hair follicle.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lvl="1">
              <a:lnSpc>
                <a:spcPts val="2000"/>
              </a:lnSpc>
              <a:buFontTx/>
              <a:buChar char="•"/>
              <a:tabLst>
                <a:tab pos="1085850" algn="l"/>
              </a:tabLst>
              <a:defRPr/>
            </a:pPr>
            <a:r>
              <a:rPr lang="en-US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Matrix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: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 responsible for hair growth and produces new hair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>
              <a:lnSpc>
                <a:spcPts val="2000"/>
              </a:lnSpc>
              <a:tabLst>
                <a:tab pos="1085850" algn="l"/>
              </a:tabLst>
              <a:defRPr/>
            </a:pPr>
            <a:r>
              <a:rPr lang="en-US" sz="16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Arrector</a:t>
            </a:r>
            <a:r>
              <a:rPr lang="en-US" sz="1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 </a:t>
            </a:r>
            <a:r>
              <a:rPr lang="en-US" sz="16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pili</a:t>
            </a:r>
            <a:r>
              <a:rPr lang="en-US" sz="1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:</a:t>
            </a:r>
            <a:r>
              <a:rPr 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 smooth muscle </a:t>
            </a:r>
            <a:endParaRPr lang="en-US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lvl="1">
              <a:lnSpc>
                <a:spcPts val="2000"/>
              </a:lnSpc>
              <a:buFontTx/>
              <a:buChar char="•"/>
              <a:tabLst>
                <a:tab pos="108585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Extends from the dermis to the side of hair follicle.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457200" indent="-457200">
              <a:lnSpc>
                <a:spcPts val="2000"/>
              </a:lnSpc>
              <a:tabLst>
                <a:tab pos="1085850" algn="l"/>
              </a:tabLst>
              <a:defRPr/>
            </a:pPr>
            <a:r>
              <a:rPr lang="en-US" sz="1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Hair root plexus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-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+mn-cs"/>
              </a:rPr>
              <a:t>dendrites of neurons which are sensitive to touch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54276" name="Picture 5" descr="C:\Users\Karen Lancour\Pictures\My Pictures\2015 A&amp;P Integumentary\Hair 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20357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4030662" cy="14620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Features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Texture </a:t>
            </a:r>
          </a:p>
        </p:txBody>
      </p:sp>
      <p:pic>
        <p:nvPicPr>
          <p:cNvPr id="55299" name="Content Placeholder 3" descr="C:\Users\KarenLancour\Pictures\Immune System Powerpoint\Picture16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04800"/>
            <a:ext cx="3473450" cy="1304925"/>
          </a:xfrm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81000" y="1897063"/>
            <a:ext cx="87630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defTabSz="457200">
              <a:lnSpc>
                <a:spcPts val="2600"/>
              </a:lnSpc>
              <a:defRPr/>
            </a:pP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About 100,000 </a:t>
            </a:r>
            <a:r>
              <a:rPr lang="en-US" sz="2400" b="1" dirty="0">
                <a:solidFill>
                  <a:srgbClr val="D60093"/>
                </a:solidFill>
                <a:latin typeface="+mn-lt"/>
                <a:ea typeface="Times New Roman" pitchFamily="18" charset="0"/>
                <a:cs typeface="+mn-cs"/>
              </a:rPr>
              <a:t>hairs are on the scalp</a:t>
            </a:r>
            <a:endParaRPr lang="en-US" sz="2400" b="1" dirty="0">
              <a:solidFill>
                <a:srgbClr val="D60093"/>
              </a:solidFill>
              <a:latin typeface="+mn-lt"/>
              <a:cs typeface="+mn-cs"/>
            </a:endParaRPr>
          </a:p>
          <a:p>
            <a:pPr marL="457200" indent="-457200" defTabSz="457200">
              <a:lnSpc>
                <a:spcPts val="2600"/>
              </a:lnSpc>
              <a:defRPr/>
            </a:pP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Almost every part of body </a:t>
            </a:r>
            <a:r>
              <a:rPr lang="en-US" sz="2400" b="1" dirty="0">
                <a:solidFill>
                  <a:srgbClr val="D60093"/>
                </a:solidFill>
                <a:latin typeface="+mn-lt"/>
                <a:ea typeface="Times New Roman" pitchFamily="18" charset="0"/>
                <a:cs typeface="+mn-cs"/>
              </a:rPr>
              <a:t>is covered with hair except palms of hands, soles of feet, sides of fingers and toes, lips and parts of genitals </a:t>
            </a:r>
            <a:endParaRPr lang="en-US" sz="2400" b="1" dirty="0">
              <a:solidFill>
                <a:srgbClr val="D60093"/>
              </a:solidFill>
              <a:latin typeface="+mn-lt"/>
              <a:cs typeface="+mn-cs"/>
            </a:endParaRPr>
          </a:p>
          <a:p>
            <a:pPr marL="457200" indent="-457200" defTabSz="457200">
              <a:lnSpc>
                <a:spcPts val="2600"/>
              </a:lnSpc>
              <a:defRPr/>
            </a:pP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Hair shafts 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differ in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size, shape, and color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.  </a:t>
            </a:r>
            <a:r>
              <a:rPr lang="en-US" sz="2400" b="1" dirty="0">
                <a:solidFill>
                  <a:srgbClr val="D60093"/>
                </a:solidFill>
                <a:latin typeface="+mn-lt"/>
                <a:ea typeface="Times New Roman" pitchFamily="18" charset="0"/>
                <a:cs typeface="+mn-cs"/>
              </a:rPr>
              <a:t>In the eyebrows they are short and stiff while on the scalp they are 	longer and more flexible. Over the rest of the body they 	are fine and nearly invisible</a:t>
            </a:r>
            <a:endParaRPr lang="en-US" sz="2400" b="1" dirty="0">
              <a:solidFill>
                <a:srgbClr val="D60093"/>
              </a:solidFill>
              <a:latin typeface="+mn-lt"/>
              <a:cs typeface="+mn-cs"/>
            </a:endParaRPr>
          </a:p>
          <a:p>
            <a:pPr lvl="1" indent="-457200" defTabSz="457200">
              <a:lnSpc>
                <a:spcPts val="2600"/>
              </a:lnSpc>
              <a:defRPr/>
            </a:pP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	</a:t>
            </a:r>
            <a:r>
              <a:rPr lang="en-US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Oval shaped </a:t>
            </a:r>
            <a:r>
              <a:rPr lang="en-US" sz="2400" b="1" dirty="0">
                <a:solidFill>
                  <a:srgbClr val="D60093"/>
                </a:solidFill>
                <a:latin typeface="+mn-lt"/>
                <a:ea typeface="Times New Roman" pitchFamily="18" charset="0"/>
                <a:cs typeface="+mn-cs"/>
              </a:rPr>
              <a:t>hair shafts produce 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wavy hair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, </a:t>
            </a:r>
          </a:p>
          <a:p>
            <a:pPr lvl="1" indent="-457200" defTabSz="457200">
              <a:lnSpc>
                <a:spcPts val="2600"/>
              </a:lnSpc>
              <a:defRPr/>
            </a:pP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	</a:t>
            </a:r>
            <a:r>
              <a:rPr lang="en-US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Flat or ribbon-like </a:t>
            </a:r>
            <a:r>
              <a:rPr lang="en-US" sz="2400" b="1" dirty="0">
                <a:solidFill>
                  <a:srgbClr val="D60093"/>
                </a:solidFill>
                <a:latin typeface="+mn-lt"/>
                <a:ea typeface="Times New Roman" pitchFamily="18" charset="0"/>
                <a:cs typeface="+mn-cs"/>
              </a:rPr>
              <a:t>hair shafts produce 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curly or kinky</a:t>
            </a:r>
          </a:p>
          <a:p>
            <a:pPr lvl="1" indent="-457200" defTabSz="457200">
              <a:lnSpc>
                <a:spcPts val="2600"/>
              </a:lnSpc>
              <a:defRPr/>
            </a:pP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 	hair</a:t>
            </a:r>
          </a:p>
          <a:p>
            <a:pPr lvl="1" indent="-457200" defTabSz="457200">
              <a:lnSpc>
                <a:spcPts val="2600"/>
              </a:lnSpc>
              <a:defRPr/>
            </a:pP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	</a:t>
            </a:r>
            <a:r>
              <a:rPr lang="en-US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Round hair shafts </a:t>
            </a:r>
            <a:r>
              <a:rPr lang="en-US" sz="2400" b="1" dirty="0">
                <a:solidFill>
                  <a:srgbClr val="D60093"/>
                </a:solidFill>
                <a:latin typeface="+mn-lt"/>
                <a:ea typeface="Times New Roman" pitchFamily="18" charset="0"/>
                <a:cs typeface="+mn-cs"/>
              </a:rPr>
              <a:t>produce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 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straight hair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. </a:t>
            </a:r>
          </a:p>
          <a:p>
            <a:pPr lvl="1" indent="-457200" defTabSz="457200">
              <a:lnSpc>
                <a:spcPts val="2600"/>
              </a:lnSpc>
              <a:defRPr/>
            </a:pP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Roughly 5 million </a:t>
            </a:r>
            <a:r>
              <a:rPr lang="en-US" sz="2400" b="1" dirty="0">
                <a:solidFill>
                  <a:srgbClr val="D60093"/>
                </a:solidFill>
                <a:latin typeface="+mn-lt"/>
                <a:ea typeface="Times New Roman" pitchFamily="18" charset="0"/>
                <a:cs typeface="+mn-cs"/>
              </a:rPr>
              <a:t>hairs cover the body of an average individual </a:t>
            </a:r>
            <a:endParaRPr lang="en-US" sz="2400" b="1" dirty="0">
              <a:solidFill>
                <a:srgbClr val="D6009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Growth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7" name="Picture 2" descr="C:\Users\KarenLancour\Pictures\Immune System Powerpoint\Picture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533400"/>
            <a:ext cx="3987800" cy="2043113"/>
          </a:xfrm>
        </p:spPr>
      </p:pic>
      <p:sp>
        <p:nvSpPr>
          <p:cNvPr id="10" name="Rectangle 9"/>
          <p:cNvSpPr/>
          <p:nvPr/>
        </p:nvSpPr>
        <p:spPr>
          <a:xfrm>
            <a:off x="685800" y="2743200"/>
            <a:ext cx="84582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Hair follicles grow in repeated cycles. 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One cycle can be broken down into </a:t>
            </a: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three phases.</a:t>
            </a:r>
          </a:p>
          <a:p>
            <a:pPr indent="795338">
              <a:defRPr/>
            </a:pPr>
            <a:r>
              <a:rPr lang="en-US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Anagen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- Growth Phase </a:t>
            </a:r>
          </a:p>
          <a:p>
            <a:pPr indent="795338">
              <a:defRPr/>
            </a:pPr>
            <a:r>
              <a:rPr lang="en-US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Catagen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– Transitional Phase</a:t>
            </a:r>
          </a:p>
          <a:p>
            <a:pPr indent="795338">
              <a:defRPr/>
            </a:pPr>
            <a:r>
              <a:rPr lang="en-US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Telogen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- Resting Phase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Each hair passes through the phases independent of the neighboring hairs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Glands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533400" y="2017713"/>
            <a:ext cx="5715000" cy="4840287"/>
          </a:xfrm>
        </p:spPr>
        <p:txBody>
          <a:bodyPr/>
          <a:lstStyle/>
          <a:p>
            <a:pPr>
              <a:defRPr/>
            </a:pPr>
            <a:r>
              <a:rPr lang="en-US" sz="24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Sudoriferous</a:t>
            </a:r>
            <a:r>
              <a:rPr lang="en-US" sz="2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sweat glands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Eccrine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sweat glands -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Secretes cooling sweat</a:t>
            </a:r>
            <a:endParaRPr lang="en-US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Appocrine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sweat glands 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emotional stress/excitement</a:t>
            </a:r>
          </a:p>
          <a:p>
            <a:pPr marL="342900" lvl="2" indent="-342900">
              <a:buSzPct val="60000"/>
              <a:defRPr/>
            </a:pPr>
            <a:r>
              <a:rPr lang="en-US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Sebaceous 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oil glands –</a:t>
            </a:r>
          </a:p>
          <a:p>
            <a:pPr marL="342900" lvl="2" indent="-342900">
              <a:buSzPct val="60000"/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	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Acne 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inflammation of sebaceous gland ducts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4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Ceruminous</a:t>
            </a:r>
            <a:r>
              <a:rPr lang="en-US" sz="2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modified sweat glands of the external ear that produce ear wax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2" name="Picture 4" descr="C:\Users\KarenLancour\Pictures\Immune System Powerpoint\Picture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6350" y="1447800"/>
            <a:ext cx="2787650" cy="2887663"/>
          </a:xfrm>
        </p:spPr>
      </p:pic>
      <p:pic>
        <p:nvPicPr>
          <p:cNvPr id="58373" name="Picture 5" descr="C:\Users\KarenLancour\Pictures\Immune System Powerpoint\Picture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3907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2201862" cy="10810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Nails</a:t>
            </a:r>
            <a:r>
              <a:rPr lang="en-US" dirty="0" smtClean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228600" y="2286000"/>
            <a:ext cx="6934200" cy="4191000"/>
          </a:xfrm>
        </p:spPr>
        <p:txBody>
          <a:bodyPr/>
          <a:lstStyle/>
          <a:p>
            <a:pPr>
              <a:lnSpc>
                <a:spcPts val="2200"/>
              </a:lnSpc>
              <a:defRPr/>
            </a:pPr>
            <a:r>
              <a:rPr lang="en-US" sz="2000" b="1" dirty="0" smtClean="0"/>
              <a:t>Made of tightly packed, hard, keratinized epidermal cells</a:t>
            </a:r>
          </a:p>
          <a:p>
            <a:pPr>
              <a:lnSpc>
                <a:spcPts val="2200"/>
              </a:lnSpc>
              <a:defRPr/>
            </a:pPr>
            <a:r>
              <a:rPr lang="en-US" sz="2000" b="1" dirty="0" smtClean="0"/>
              <a:t>Consist of:</a:t>
            </a:r>
          </a:p>
          <a:p>
            <a:pPr>
              <a:lnSpc>
                <a:spcPts val="22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0033CC"/>
                </a:solidFill>
              </a:rPr>
              <a:t>	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Nail body</a:t>
            </a:r>
            <a:r>
              <a:rPr lang="en-US" sz="2000" b="1" dirty="0" smtClean="0"/>
              <a:t>: portion of the nail that is visible- Free edge: part that extends past the distal end of the digit</a:t>
            </a:r>
          </a:p>
          <a:p>
            <a:pPr marL="344488" lvl="1" indent="0">
              <a:lnSpc>
                <a:spcPts val="22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0033CC"/>
                </a:solidFill>
                <a:ea typeface="+mn-ea"/>
                <a:cs typeface="+mn-cs"/>
              </a:rPr>
              <a:t>Nail root</a:t>
            </a:r>
            <a:r>
              <a:rPr lang="en-US" sz="2000" b="1" dirty="0" smtClean="0">
                <a:ea typeface="+mn-ea"/>
                <a:cs typeface="+mn-cs"/>
              </a:rPr>
              <a:t>: portion buried in a fold of skin</a:t>
            </a:r>
          </a:p>
          <a:p>
            <a:pPr>
              <a:lnSpc>
                <a:spcPts val="22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Lunula</a:t>
            </a:r>
            <a:r>
              <a:rPr lang="en-US" sz="2000" b="1" dirty="0" smtClean="0"/>
              <a:t>: means little moon - Crescent shaped area of the nail</a:t>
            </a:r>
          </a:p>
          <a:p>
            <a:pPr>
              <a:lnSpc>
                <a:spcPts val="22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0033CC"/>
                </a:solidFill>
              </a:rPr>
              <a:t>	</a:t>
            </a:r>
            <a:r>
              <a:rPr lang="en-US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Hyponychium</a:t>
            </a:r>
            <a:r>
              <a:rPr lang="en-US" sz="2000" b="1" dirty="0" smtClean="0"/>
              <a:t>: secures the nail to the fingertip -Thickened stratum </a:t>
            </a:r>
            <a:r>
              <a:rPr lang="en-US" sz="2000" b="1" dirty="0" err="1" smtClean="0"/>
              <a:t>corneum</a:t>
            </a:r>
            <a:endParaRPr lang="en-US" sz="2000" b="1" dirty="0" smtClean="0"/>
          </a:p>
          <a:p>
            <a:pPr>
              <a:lnSpc>
                <a:spcPts val="22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Eponychium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cuticle</a:t>
            </a:r>
            <a:r>
              <a:rPr lang="en-US" sz="2000" b="1" dirty="0" smtClean="0"/>
              <a:t>: narrow band of epidermis-Growth of nails is in the nail matrix.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9396" name="Picture 4" descr="C:\Users\KarenLancour\Pictures\Immune System Powerpoint\Picture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5963" y="2819400"/>
            <a:ext cx="2078037" cy="2735263"/>
          </a:xfrm>
        </p:spPr>
      </p:pic>
      <p:pic>
        <p:nvPicPr>
          <p:cNvPr id="59397" name="Picture 5" descr="C:\Users\KarenLancour\Pictures\Immune System Powerpoint\Picture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304800"/>
            <a:ext cx="338296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4106862" cy="1462087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Receptors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2971800" cy="4114800"/>
          </a:xfrm>
        </p:spPr>
        <p:txBody>
          <a:bodyPr/>
          <a:lstStyle/>
          <a:p>
            <a:r>
              <a:rPr lang="en-US" altLang="en-US" sz="2800" b="1" smtClean="0">
                <a:solidFill>
                  <a:schemeClr val="accent2"/>
                </a:solidFill>
              </a:rPr>
              <a:t>Heat</a:t>
            </a:r>
          </a:p>
          <a:p>
            <a:r>
              <a:rPr lang="en-US" altLang="en-US" sz="2800" b="1" smtClean="0">
                <a:solidFill>
                  <a:schemeClr val="accent2"/>
                </a:solidFill>
              </a:rPr>
              <a:t>Cold</a:t>
            </a:r>
          </a:p>
          <a:p>
            <a:r>
              <a:rPr lang="en-US" altLang="en-US" sz="2800" b="1" smtClean="0">
                <a:solidFill>
                  <a:schemeClr val="accent2"/>
                </a:solidFill>
              </a:rPr>
              <a:t>Light pressure</a:t>
            </a:r>
          </a:p>
          <a:p>
            <a:r>
              <a:rPr lang="en-US" altLang="en-US" sz="2800" b="1" smtClean="0">
                <a:solidFill>
                  <a:schemeClr val="accent2"/>
                </a:solidFill>
              </a:rPr>
              <a:t>Heavy Pressure</a:t>
            </a:r>
          </a:p>
          <a:p>
            <a:r>
              <a:rPr lang="en-US" altLang="en-US" sz="2800" b="1" smtClean="0">
                <a:solidFill>
                  <a:schemeClr val="accent2"/>
                </a:solidFill>
              </a:rPr>
              <a:t>Pain</a:t>
            </a:r>
            <a:r>
              <a:rPr lang="en-US" altLang="en-US" sz="2800" b="1" smtClean="0"/>
              <a:t> </a:t>
            </a:r>
          </a:p>
        </p:txBody>
      </p:sp>
      <p:pic>
        <p:nvPicPr>
          <p:cNvPr id="60420" name="Picture 4" descr="skinsensory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488" y="1905000"/>
            <a:ext cx="4735512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143000" y="2895600"/>
            <a:ext cx="6705600" cy="99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SKELETAL SYSTEM 		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419600"/>
            <a:ext cx="84582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Karen Lancour</a:t>
            </a:r>
            <a:r>
              <a:rPr lang="en-US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</a:t>
            </a:r>
            <a:r>
              <a:rPr lang="en-US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Patty Palmietto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Bio Rules 		 National Event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Committee Chairman 		 Supervisor – Health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karenlancour@charter.net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smtClean="0"/>
              <a:t>	 </a:t>
            </a:r>
            <a:r>
              <a:rPr lang="en-US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Science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smtClean="0">
              <a:solidFill>
                <a:srgbClr val="FF66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/>
              <a:t> </a:t>
            </a:r>
          </a:p>
        </p:txBody>
      </p:sp>
      <p:pic>
        <p:nvPicPr>
          <p:cNvPr id="3076" name="Picture 4" descr="SO LOGO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762000"/>
            <a:ext cx="3886200" cy="1935163"/>
          </a:xfrm>
          <a:noFill/>
        </p:spPr>
      </p:pic>
    </p:spTree>
    <p:extLst>
      <p:ext uri="{BB962C8B-B14F-4D97-AF65-F5344CB8AC3E}">
        <p14:creationId xmlns:p14="http://schemas.microsoft.com/office/powerpoint/2010/main" val="1789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smtClean="0"/>
              <a:t>Skin Imbalances </a:t>
            </a:r>
          </a:p>
        </p:txBody>
      </p:sp>
      <p:sp>
        <p:nvSpPr>
          <p:cNvPr id="56323" name="Content Placeholder 4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Leisons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Infections	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cold sores, herpes simplex, warts (HPV)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Bacterial 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sz="2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bioles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carbuncles, </a:t>
            </a:r>
            <a:r>
              <a:rPr lang="en-US" sz="2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inflammmation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hair follicles and </a:t>
            </a:r>
            <a:r>
              <a:rPr lang="en-US" sz="2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subaceous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glands. Impetigo  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Fungal 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athletes food, </a:t>
            </a:r>
            <a:r>
              <a:rPr lang="en-US" sz="2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Tinea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Dermatitis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Irritant Dermatitis 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soaps, detergents, shampoo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Allergic Dermatitis 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poison ivy, poison oak, rubber gloves, nickel and other medals, fragrances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715000" cy="762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Disorders</a:t>
            </a:r>
          </a:p>
        </p:txBody>
      </p:sp>
      <p:sp>
        <p:nvSpPr>
          <p:cNvPr id="57347" name="Content Placeholder 8"/>
          <p:cNvSpPr>
            <a:spLocks noGrp="1"/>
          </p:cNvSpPr>
          <p:nvPr>
            <p:ph idx="1"/>
          </p:nvPr>
        </p:nvSpPr>
        <p:spPr>
          <a:xfrm>
            <a:off x="381000" y="2133600"/>
            <a:ext cx="6477000" cy="4419600"/>
          </a:xfrm>
        </p:spPr>
        <p:txBody>
          <a:bodyPr/>
          <a:lstStyle/>
          <a:p>
            <a:pPr>
              <a:lnSpc>
                <a:spcPts val="2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Psoriasis</a:t>
            </a:r>
          </a:p>
          <a:p>
            <a:pPr>
              <a:lnSpc>
                <a:spcPts val="2000"/>
              </a:lnSpc>
              <a:defRPr/>
            </a:pPr>
            <a:r>
              <a:rPr lang="en-US" sz="2400" b="1" dirty="0" smtClean="0"/>
              <a:t>chronic, noninfectious skin disease</a:t>
            </a:r>
          </a:p>
          <a:p>
            <a:pPr>
              <a:lnSpc>
                <a:spcPts val="2000"/>
              </a:lnSpc>
              <a:defRPr/>
            </a:pPr>
            <a:r>
              <a:rPr lang="en-US" sz="2400" b="1" dirty="0" smtClean="0"/>
              <a:t>skin becomes dry and scaly, often with pustules and many varieties</a:t>
            </a:r>
          </a:p>
          <a:p>
            <a:pPr>
              <a:lnSpc>
                <a:spcPts val="2000"/>
              </a:lnSpc>
              <a:defRPr/>
            </a:pPr>
            <a:r>
              <a:rPr lang="en-US" sz="2400" b="1" dirty="0" smtClean="0"/>
              <a:t>stratum </a:t>
            </a:r>
            <a:r>
              <a:rPr lang="en-US" sz="2400" b="1" dirty="0" err="1" smtClean="0"/>
              <a:t>corneum</a:t>
            </a:r>
            <a:r>
              <a:rPr lang="en-US" sz="2400" b="1" dirty="0" smtClean="0"/>
              <a:t> gets thick as dead cells accumulate</a:t>
            </a:r>
          </a:p>
          <a:p>
            <a:pPr>
              <a:lnSpc>
                <a:spcPts val="2000"/>
              </a:lnSpc>
              <a:defRPr/>
            </a:pPr>
            <a:r>
              <a:rPr lang="en-US" sz="2400" b="1" dirty="0" smtClean="0"/>
              <a:t>often triggered by trauma, infection , hormonal changes or stress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None/>
              <a:defRPr/>
            </a:pPr>
            <a:endParaRPr lang="en-US" sz="2400" b="1" dirty="0" smtClean="0"/>
          </a:p>
          <a:p>
            <a:pPr>
              <a:lnSpc>
                <a:spcPts val="2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Vitiligo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smtClean="0"/>
              <a:t>– a autoimmune pigmentation disorder where </a:t>
            </a:r>
            <a:r>
              <a:rPr lang="en-US" sz="2400" b="1" dirty="0" err="1" smtClean="0"/>
              <a:t>melanocytes</a:t>
            </a:r>
            <a:r>
              <a:rPr lang="en-US" sz="2400" b="1" dirty="0" smtClean="0"/>
              <a:t> in the epidermis are destroyed  </a:t>
            </a:r>
            <a:r>
              <a:rPr lang="en-US" sz="2400" b="1" dirty="0" err="1" smtClean="0"/>
              <a:t>eg</a:t>
            </a:r>
            <a:r>
              <a:rPr lang="en-US" sz="2400" b="1" dirty="0" smtClean="0"/>
              <a:t> Michael Jackson </a:t>
            </a:r>
          </a:p>
          <a:p>
            <a:pPr>
              <a:defRPr/>
            </a:pPr>
            <a:endParaRPr lang="en-US" sz="2800" b="1" dirty="0" smtClean="0"/>
          </a:p>
        </p:txBody>
      </p:sp>
      <p:pic>
        <p:nvPicPr>
          <p:cNvPr id="63492" name="Picture 4" descr="C:\Users\KarenLancour\Pictures\Immune System Powerpoint\Picture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195421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6" descr="C:\Users\KarenLancour\Pictures\Immune System Powerpoint\Picture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724400"/>
            <a:ext cx="228441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3497262" cy="10810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cancer</a:t>
            </a:r>
          </a:p>
        </p:txBody>
      </p:sp>
      <p:pic>
        <p:nvPicPr>
          <p:cNvPr id="65539" name="Picture 4" descr="C:\Users\KarenLancour\Pictures\Immune System Powerpoint\Pictur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8882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Skin Cancer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 Cell Carcinoma</a:t>
            </a:r>
          </a:p>
          <a:p>
            <a:pPr lvl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  uncommon, very curable if found early</a:t>
            </a:r>
          </a:p>
          <a:p>
            <a:pPr>
              <a:defRPr/>
            </a:pPr>
            <a:r>
              <a:rPr lang="en-US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Squamous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 Carcinoma</a:t>
            </a:r>
          </a:p>
          <a:p>
            <a:pPr lvl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 parts exposed to the sun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Skin Cancer (cont.)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 Melanoma</a:t>
            </a:r>
          </a:p>
          <a:p>
            <a:pPr lvl="1">
              <a:defRPr/>
            </a:pPr>
            <a:r>
              <a:rPr lang="en-US" sz="4000" b="1" dirty="0" smtClean="0"/>
              <a:t>Most common in southern hemisphere where the ozone layer is thin.</a:t>
            </a:r>
          </a:p>
          <a:p>
            <a:pPr>
              <a:defRPr/>
            </a:pPr>
            <a:r>
              <a:rPr lang="en-US" sz="4000" b="1" dirty="0" smtClean="0"/>
              <a:t>Deadly if not caught early!!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781800" cy="552450"/>
          </a:xfrm>
        </p:spPr>
        <p:txBody>
          <a:bodyPr/>
          <a:lstStyle/>
          <a:p>
            <a:r>
              <a:rPr lang="en-US" altLang="en-US" sz="4800" smtClean="0"/>
              <a:t/>
            </a:r>
            <a:br>
              <a:rPr lang="en-US" altLang="en-US" sz="4800" smtClean="0"/>
            </a:br>
            <a:endParaRPr lang="en-US" altLang="en-US" sz="48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common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Asymmetry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US" sz="3600" dirty="0" smtClean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371600" y="533400"/>
            <a:ext cx="426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Skin Cancer</a:t>
            </a:r>
            <a:endParaRPr lang="en-US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Cancer Prevention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SPF 15 minimum.</a:t>
            </a:r>
          </a:p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hats and shirts with sleeves.</a:t>
            </a:r>
          </a:p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sunglasses to protect eyes from UV.</a:t>
            </a:r>
          </a:p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tanning beds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Skeletal System - Functions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17713"/>
            <a:ext cx="8574088" cy="4383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&amp; shape to body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Protection of internal organs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Movement in union with muscles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Storage of minerals (calcium, phosphorus) &amp; lipids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 cell production</a:t>
            </a:r>
          </a:p>
        </p:txBody>
      </p:sp>
    </p:spTree>
    <p:extLst>
      <p:ext uri="{BB962C8B-B14F-4D97-AF65-F5344CB8AC3E}">
        <p14:creationId xmlns:p14="http://schemas.microsoft.com/office/powerpoint/2010/main" val="33896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The Skeletal System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2017713"/>
            <a:ext cx="76962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Know the Skeletal Anatomy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Axial Skeleton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Appendicular Skeleton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 Anatomy of the bone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x-ray or diagram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Structure/function of joints, muscle and ligament attachments</a:t>
            </a:r>
            <a:r>
              <a:rPr lang="en-US" sz="28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Including range of motion</a:t>
            </a:r>
          </a:p>
        </p:txBody>
      </p:sp>
    </p:spTree>
    <p:extLst>
      <p:ext uri="{BB962C8B-B14F-4D97-AF65-F5344CB8AC3E}">
        <p14:creationId xmlns:p14="http://schemas.microsoft.com/office/powerpoint/2010/main" val="660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7">
      <a:dk1>
        <a:srgbClr val="D60093"/>
      </a:dk1>
      <a:lt1>
        <a:srgbClr val="FFFFFF"/>
      </a:lt1>
      <a:dk2>
        <a:srgbClr val="9900CC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B7007D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D60093"/>
        </a:dk1>
        <a:lt1>
          <a:srgbClr val="FFFFFF"/>
        </a:lt1>
        <a:dk2>
          <a:srgbClr val="9900CC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B7007D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2690</TotalTime>
  <Words>2975</Words>
  <Application>Microsoft Office PowerPoint</Application>
  <PresentationFormat>On-screen Show (4:3)</PresentationFormat>
  <Paragraphs>463</Paragraphs>
  <Slides>76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Monotype Sorts</vt:lpstr>
      <vt:lpstr>Tahoma</vt:lpstr>
      <vt:lpstr>Times</vt:lpstr>
      <vt:lpstr>Times New Roman</vt:lpstr>
      <vt:lpstr>Wingdings</vt:lpstr>
      <vt:lpstr>Blends</vt:lpstr>
      <vt:lpstr>PowerPoint Presentation</vt:lpstr>
      <vt:lpstr>Event Rules – 2016 </vt:lpstr>
      <vt:lpstr>Event Rules – 2016 </vt:lpstr>
      <vt:lpstr>NEW ROTATION SCHEME </vt:lpstr>
      <vt:lpstr>ANATOMY &amp; PHYSIOLOGY </vt:lpstr>
      <vt:lpstr>TRAINING MATERIALS </vt:lpstr>
      <vt:lpstr>PowerPoint Presentation</vt:lpstr>
      <vt:lpstr>Skeletal System - Functions</vt:lpstr>
      <vt:lpstr>The Skeletal System</vt:lpstr>
      <vt:lpstr>Human Skeleton </vt:lpstr>
      <vt:lpstr>Axial Skeleton (80)</vt:lpstr>
      <vt:lpstr>Appendicular Skeleton (126)</vt:lpstr>
      <vt:lpstr>Types of Bone </vt:lpstr>
      <vt:lpstr>Types of Vertebrae </vt:lpstr>
      <vt:lpstr>Cervical Vertebrae </vt:lpstr>
      <vt:lpstr>Thoracic Vertebrae </vt:lpstr>
      <vt:lpstr>Lumbar Vertebrae </vt:lpstr>
      <vt:lpstr>Joints </vt:lpstr>
      <vt:lpstr>Bones – Cellular &amp; Physiology</vt:lpstr>
      <vt:lpstr>Bone Cells </vt:lpstr>
      <vt:lpstr>Long Bone Structure  </vt:lpstr>
      <vt:lpstr>Red and Yellow  Bone Marrow</vt:lpstr>
      <vt:lpstr>Cartilage – Characteristics </vt:lpstr>
      <vt:lpstr>Types of Skeletal Cartilage </vt:lpstr>
      <vt:lpstr>Fractures of the Bone</vt:lpstr>
      <vt:lpstr>Bone Repair Sequence </vt:lpstr>
      <vt:lpstr>Disease/Injury Levels</vt:lpstr>
      <vt:lpstr>PowerPoint Presentation</vt:lpstr>
      <vt:lpstr>MUSCULAR SYSTEM </vt:lpstr>
      <vt:lpstr>Characteristics of Muscle Tissue </vt:lpstr>
      <vt:lpstr>Types of Muscle </vt:lpstr>
      <vt:lpstr>Types of Muscle</vt:lpstr>
      <vt:lpstr>Skeletal Muscles </vt:lpstr>
      <vt:lpstr>Skeletal Muscles </vt:lpstr>
      <vt:lpstr>Front </vt:lpstr>
      <vt:lpstr>Back </vt:lpstr>
      <vt:lpstr>Skeletal  Muscle  Anatomy </vt:lpstr>
      <vt:lpstr>Sarcomere </vt:lpstr>
      <vt:lpstr>PowerPoint Presentation</vt:lpstr>
      <vt:lpstr>Sliding-Filament Model</vt:lpstr>
      <vt:lpstr>Muscle Contraction</vt:lpstr>
      <vt:lpstr>Muscle and Tendon Injuries</vt:lpstr>
      <vt:lpstr>Muscular Disorders </vt:lpstr>
      <vt:lpstr>Effects of Exercise  on Muscular System </vt:lpstr>
      <vt:lpstr>Integumentary System</vt:lpstr>
      <vt:lpstr>Skin Functions</vt:lpstr>
      <vt:lpstr>Types of Membranes</vt:lpstr>
      <vt:lpstr>Skin Layers and Attachment Layer  </vt:lpstr>
      <vt:lpstr>Thin skin vs. Thick skin </vt:lpstr>
      <vt:lpstr>Epidermal Cell Types </vt:lpstr>
      <vt:lpstr>Epidermal Layers</vt:lpstr>
      <vt:lpstr>Growth of Epidermis </vt:lpstr>
      <vt:lpstr>Dermis </vt:lpstr>
      <vt:lpstr>Hypodermis </vt:lpstr>
      <vt:lpstr>Skin Color </vt:lpstr>
      <vt:lpstr>Skin Color</vt:lpstr>
      <vt:lpstr>Skin Pigments – Melanin </vt:lpstr>
      <vt:lpstr>Environmental Factors Affect  Melanin Production</vt:lpstr>
      <vt:lpstr>Other Skin Pigments </vt:lpstr>
      <vt:lpstr>Skin Markings</vt:lpstr>
      <vt:lpstr>Aging Skin </vt:lpstr>
      <vt:lpstr>Skin Derivatives </vt:lpstr>
      <vt:lpstr>Functions – Hair &amp; Nails </vt:lpstr>
      <vt:lpstr>Hair Anatomy </vt:lpstr>
      <vt:lpstr>Hair Features  &amp; Texture </vt:lpstr>
      <vt:lpstr>Hair Growth</vt:lpstr>
      <vt:lpstr>Skin Glands</vt:lpstr>
      <vt:lpstr>Nails </vt:lpstr>
      <vt:lpstr>Skin Receptors </vt:lpstr>
      <vt:lpstr>Skin Imbalances </vt:lpstr>
      <vt:lpstr>Genetic Disorders</vt:lpstr>
      <vt:lpstr>Skin cancer</vt:lpstr>
      <vt:lpstr>Types of Skin Cancer</vt:lpstr>
      <vt:lpstr>Types of Skin Cancer (cont.)</vt:lpstr>
      <vt:lpstr> </vt:lpstr>
      <vt:lpstr>Skin Cancer Prevention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Lancour</dc:creator>
  <cp:lastModifiedBy>Karen Lancour</cp:lastModifiedBy>
  <cp:revision>246</cp:revision>
  <dcterms:created xsi:type="dcterms:W3CDTF">2004-08-28T02:03:55Z</dcterms:created>
  <dcterms:modified xsi:type="dcterms:W3CDTF">2015-07-23T10:51:01Z</dcterms:modified>
</cp:coreProperties>
</file>